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256" r:id="rId2"/>
    <p:sldId id="361" r:id="rId3"/>
    <p:sldId id="381" r:id="rId4"/>
    <p:sldId id="389" r:id="rId5"/>
    <p:sldId id="390" r:id="rId6"/>
    <p:sldId id="338" r:id="rId7"/>
    <p:sldId id="391" r:id="rId8"/>
    <p:sldId id="366" r:id="rId9"/>
    <p:sldId id="321" r:id="rId10"/>
    <p:sldId id="367" r:id="rId11"/>
    <p:sldId id="368" r:id="rId12"/>
    <p:sldId id="369" r:id="rId13"/>
    <p:sldId id="370" r:id="rId14"/>
    <p:sldId id="371" r:id="rId15"/>
    <p:sldId id="372" r:id="rId16"/>
    <p:sldId id="421" r:id="rId17"/>
    <p:sldId id="422" r:id="rId18"/>
    <p:sldId id="424" r:id="rId19"/>
    <p:sldId id="310" r:id="rId20"/>
    <p:sldId id="346" r:id="rId21"/>
    <p:sldId id="347" r:id="rId22"/>
    <p:sldId id="342" r:id="rId23"/>
    <p:sldId id="343" r:id="rId24"/>
    <p:sldId id="426" r:id="rId25"/>
    <p:sldId id="428" r:id="rId26"/>
    <p:sldId id="427" r:id="rId27"/>
    <p:sldId id="349" r:id="rId28"/>
    <p:sldId id="306" r:id="rId29"/>
    <p:sldId id="363" r:id="rId30"/>
    <p:sldId id="425" r:id="rId31"/>
    <p:sldId id="364" r:id="rId32"/>
    <p:sldId id="365" r:id="rId33"/>
    <p:sldId id="396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2" r:id="rId43"/>
    <p:sldId id="413" r:id="rId44"/>
    <p:sldId id="414" r:id="rId45"/>
    <p:sldId id="415" r:id="rId46"/>
    <p:sldId id="416" r:id="rId47"/>
    <p:sldId id="398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.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C00"/>
    <a:srgbClr val="CC6600"/>
    <a:srgbClr val="FF9933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9" autoAdjust="0"/>
    <p:restoredTop sz="94587" autoAdjust="0"/>
  </p:normalViewPr>
  <p:slideViewPr>
    <p:cSldViewPr snapToGrid="0">
      <p:cViewPr varScale="1">
        <p:scale>
          <a:sx n="64" d="100"/>
          <a:sy n="64" d="100"/>
        </p:scale>
        <p:origin x="18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 snapToGrid="0">
      <p:cViewPr varScale="1">
        <p:scale>
          <a:sx n="45" d="100"/>
          <a:sy n="45" d="100"/>
        </p:scale>
        <p:origin x="-279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D89B1B9-5709-4754-AFD5-5FE8B7EE3E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6AE11C6-2D36-4DBD-8E53-300B71FB0F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C6DCCE64-389B-4362-856F-3E736E6A82B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158ED8F4-55E7-41D4-952B-740103B0A62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94DB90D-3E6E-44A1-9756-1420FD0FAAB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51B47C5-9C10-4053-A546-2DC3DD9B1D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62EF573-E2A5-4A1A-B22F-0C8C99188F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DD12994B-8A5C-4BE9-9A70-26315FC4B86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2A6AFB9E-60CE-4AFF-BE1F-476F502B26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76FE2DBB-A78E-4978-9098-DAE54562B5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</a:defRPr>
            </a:lvl1pPr>
          </a:lstStyle>
          <a:p>
            <a:endParaRPr lang="es-ES" altLang="es-E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96B902CC-F9E4-4413-8A57-1D77CED2F8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8BD13192-8E9F-4373-BF11-5740F11CBEF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04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A802D-8511-48D4-94FA-A7DB1BFBB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89030D-9834-43ED-9333-2B649AF2A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39DE07-F285-49B1-83E9-EEB502D4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9C98E7-5709-44E0-A32F-321F7E589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07624-B1D5-4D24-B235-71CFAA0A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89DC-DE00-4760-A757-BA1626580D0B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pic>
        <p:nvPicPr>
          <p:cNvPr id="7" name="Picture 7" descr="paint">
            <a:extLst>
              <a:ext uri="{FF2B5EF4-FFF2-40B4-BE49-F238E27FC236}">
                <a16:creationId xmlns:a16="http://schemas.microsoft.com/office/drawing/2014/main" id="{99C9841C-C94C-48F8-B2C8-7118060C3B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287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79565C8-C236-4AE0-850A-311F336006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91200" y="0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400" i="1">
                <a:latin typeface="Comic Sans MS" panose="030F0702030302020204" pitchFamily="66" charset="0"/>
              </a:rPr>
              <a:t>Profesora:  Brígida Rojo Seco</a:t>
            </a:r>
          </a:p>
        </p:txBody>
      </p:sp>
    </p:spTree>
    <p:extLst>
      <p:ext uri="{BB962C8B-B14F-4D97-AF65-F5344CB8AC3E}">
        <p14:creationId xmlns:p14="http://schemas.microsoft.com/office/powerpoint/2010/main" val="177145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252E0-75AD-4D54-AA48-5D8BCA77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F1CE-CDDF-4696-9A64-50712ED10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D9CD6-0C9A-4A30-88BD-C1F4B329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06648C-D577-4912-9C84-9CCCB9661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099A4-0C27-47BE-9472-49A496F9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0FE7-ED2A-4B34-8344-08641497E9E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049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0BE36D-A5F6-4E8A-8C17-E9C20F70E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7B586FF-2FDD-415D-8DDF-85F6D7DAA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814A7E-D061-4A85-807D-325AC07E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AF1EBB-0FBF-4B72-BE98-BDA4424F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788B46-86F2-4B5F-B374-F8401109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0ED6A-C61F-49AC-B624-4C40A707843E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514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DED08-80B5-4081-B2BE-7B14619C5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409A7-3EEC-44FC-B74D-06BC4C1C4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F8336-AD3D-454A-BB99-2CD0966B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31BB0-FBF3-4ACD-943D-FFFAB14D3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5C3FF0-0B67-45DF-86F0-F7653B8A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52C8-F95E-4E9B-B62D-94BA907B977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840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504D8-DDDD-4D17-BCBA-DC727FCCD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553176-4C31-43A4-8927-6B4A559E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C4E9B2-11B8-422E-BA78-524FE58C1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ABF708-47F9-48E4-A620-2299CA9A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F8C04E-0655-4E94-89BB-D34E551FA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7C66-EB25-4BBE-80D3-9703785227EE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6545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CEA99-2C3B-41B6-AEB9-2AFA9289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9F1FA6-3BD2-4B31-B669-C97F6E552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C20D47-196F-4402-8EF2-DEDE80BE8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92715-E640-48E8-AA0F-4F25A1E1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D84CD6-9C8A-4901-BD6D-3A083592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A8199E-06C0-47A4-BCAC-44AF8F43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A8E2C-12DF-4C69-B3A8-B88CECA80BA3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1014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EF11C-1B2E-4072-82A2-698516DB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9A487-EE13-4BBE-82D2-B6F783BFC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8AFE0-8869-4D65-B484-7BA5B640E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E1DFCF-9000-4C32-AF88-66C941B26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6561B4-D224-4A91-9A4E-9C8422FC7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2F5AEE-83EA-4156-99CE-E0684CD5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BABC80-66C4-49A3-BF52-FCD94B60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478B3F-C1F4-4487-9748-F671D474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A5902-ED71-4307-9792-27BFC09EF3FE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218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5D7CD-C0F4-48EC-901F-F7833A9AD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436527-3A89-4501-B8A0-D52CD7A9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A7627C-2AF0-4830-B33F-AE7AD299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4A4E6D-951F-4F20-B8F9-BCB2A8A7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E58F-07CE-4D4F-8FE3-5C86290B1A77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8072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F2D064-5160-48C1-A393-B5C0D143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2E8D5E-14D2-4B15-90B3-C92104EE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E7CC6C-70B6-44D5-927A-0518C559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B2DA-4B9D-4030-9C51-957C7AB55D3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0372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5454B-9A52-4DC8-91B3-326DEFE4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9ECA5C-EB0B-4DB0-852C-676364DDC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686BCF-B2A7-4A79-9CCB-ACF80CFF8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EDB0D7-CA7A-4C7E-98CB-8DEBE381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29A6B5-B824-45E1-B5EB-CE17322C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85205D-4D5E-418D-9C53-5CDFB428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E0F80-C49C-4C93-83CA-48B988146994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766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328BC-63E3-47FB-83DD-E3294D6F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D0A287-D707-4288-9ED1-7011960B2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396AA6-455F-4EA8-B914-14A69BB25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81461-BA24-4371-B7FD-59D3B5F0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03FD28-B60D-4CAB-B505-59C7BC59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3CA296-00AF-4747-88E5-F1659616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B9D01-400E-4AD1-A35C-1F510C6181E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0054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79F71D-1956-4143-8EE7-3C5DD1DE1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76AF80-5FA8-4908-8393-47C4C603D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A0A767-0EC9-4D43-A634-5B5F162F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2E5F6B-2828-4B86-A9DF-7811529B1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AE8F01-1B8C-47B6-95E2-3B51D7F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1A3E-B8A3-4C79-8A07-9A6E867B5060}" type="slidenum">
              <a:rPr lang="es-ES" altLang="es-ES" smtClean="0"/>
              <a:pPr/>
              <a:t>‹Nº›</a:t>
            </a:fld>
            <a:endParaRPr lang="es-ES" altLang="es-ES"/>
          </a:p>
        </p:txBody>
      </p:sp>
      <p:pic>
        <p:nvPicPr>
          <p:cNvPr id="7" name="Picture 7" descr="paint">
            <a:extLst>
              <a:ext uri="{FF2B5EF4-FFF2-40B4-BE49-F238E27FC236}">
                <a16:creationId xmlns:a16="http://schemas.microsoft.com/office/drawing/2014/main" id="{032166D1-7149-46A5-B072-77D98C5EE8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1028700"/>
            <a:ext cx="384968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268784EB-47FB-4B32-871F-2E1DEE7EB5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72175" y="6423025"/>
            <a:ext cx="3352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400" i="1">
                <a:latin typeface="Comic Sans MS" panose="030F0702030302020204" pitchFamily="66" charset="0"/>
              </a:rPr>
              <a:t>Profesora:  Brígida Rojo Seco</a:t>
            </a:r>
          </a:p>
        </p:txBody>
      </p:sp>
    </p:spTree>
    <p:extLst>
      <p:ext uri="{BB962C8B-B14F-4D97-AF65-F5344CB8AC3E}">
        <p14:creationId xmlns:p14="http://schemas.microsoft.com/office/powerpoint/2010/main" val="26290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IExZvqX4j4&amp;feature=player_embedded" TargetMode="External"/><Relationship Id="rId2" Type="http://schemas.openxmlformats.org/officeDocument/2006/relationships/hyperlink" Target="http://www.google.es/url?sa=t&amp;source=web&amp;ct=res&amp;cd=2&amp;url=http%3A%2F%2Fes.wikipedia.org%2Fwiki%2FBob_Sinclar&amp;ei=b2ihSsPUN8WK-Qbpuuz1Dw&amp;usg=AFQjCNEIkF-N9YBNWMnCuPW_CpOFNO3zsg&amp;sig2=22UfCgK-mLsev-3vaDzKEw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time_continue=184&amp;v=XpdpW0z9xnQ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arboledalepe.weebly.com/" TargetMode="External"/><Relationship Id="rId2" Type="http://schemas.openxmlformats.org/officeDocument/2006/relationships/hyperlink" Target="https://clic.xtec.cat/projects/procesos/jclic.js/index.html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ftic.mepsyd.es/w3/recursos/secundaria/tecnologia/taller_tec/accesible/imagenes/regla/0002.jpg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6.wmf"/><Relationship Id="rId7" Type="http://schemas.openxmlformats.org/officeDocument/2006/relationships/image" Target="../media/image16.jpeg"/><Relationship Id="rId12" Type="http://schemas.openxmlformats.org/officeDocument/2006/relationships/hyperlink" Target="http://www.isftic.mepsyd.es/w3/recursos/secundaria/tecnologia/taller_tec/accesible/imagenes/flexometro/0002.jpg" TargetMode="External"/><Relationship Id="rId17" Type="http://schemas.openxmlformats.org/officeDocument/2006/relationships/image" Target="../media/image10.jpeg"/><Relationship Id="rId2" Type="http://schemas.openxmlformats.org/officeDocument/2006/relationships/image" Target="../media/image25.wmf"/><Relationship Id="rId16" Type="http://schemas.openxmlformats.org/officeDocument/2006/relationships/hyperlink" Target="http://www.isftic.mepsyd.es/w3/recursos/secundaria/tecnologia/taller_tec/accesible/imagenes/escuadra/00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ftic.mepsyd.es/w3/recursos/secundaria/tecnologia/taller_tec/accesible/imagenes/regla/0001.jpg" TargetMode="External"/><Relationship Id="rId11" Type="http://schemas.openxmlformats.org/officeDocument/2006/relationships/image" Target="../media/image29.jpeg"/><Relationship Id="rId5" Type="http://schemas.openxmlformats.org/officeDocument/2006/relationships/image" Target="../media/image28.wmf"/><Relationship Id="rId15" Type="http://schemas.openxmlformats.org/officeDocument/2006/relationships/image" Target="../media/image31.jpeg"/><Relationship Id="rId10" Type="http://schemas.openxmlformats.org/officeDocument/2006/relationships/hyperlink" Target="http://www.isftic.mepsyd.es/w3/recursos/secundaria/tecnologia/taller_tec/accesible/imagenes/micrometro/0002.jpg" TargetMode="External"/><Relationship Id="rId4" Type="http://schemas.openxmlformats.org/officeDocument/2006/relationships/image" Target="../media/image27.wmf"/><Relationship Id="rId9" Type="http://schemas.openxmlformats.org/officeDocument/2006/relationships/image" Target="../media/image17.jpeg"/><Relationship Id="rId14" Type="http://schemas.openxmlformats.org/officeDocument/2006/relationships/hyperlink" Target="http://www.isftic.mepsyd.es/w3/recursos/secundaria/tecnologia/taller_tec/accesible/imagenes/escuadra/0002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wmf"/><Relationship Id="rId7" Type="http://schemas.openxmlformats.org/officeDocument/2006/relationships/image" Target="../media/image41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wmf"/><Relationship Id="rId7" Type="http://schemas.openxmlformats.org/officeDocument/2006/relationships/image" Target="../media/image67.jpeg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wmf"/><Relationship Id="rId9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>
            <a:extLst>
              <a:ext uri="{FF2B5EF4-FFF2-40B4-BE49-F238E27FC236}">
                <a16:creationId xmlns:a16="http://schemas.microsoft.com/office/drawing/2014/main" id="{8EB906B0-C0E4-413E-9D0D-BA99B1B47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638300"/>
            <a:ext cx="8455025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D9BADA67-D80E-4276-AB3B-531B6818A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663" y="195263"/>
            <a:ext cx="8701087" cy="1063625"/>
          </a:xfrm>
        </p:spPr>
        <p:txBody>
          <a:bodyPr/>
          <a:lstStyle/>
          <a:p>
            <a:r>
              <a:rPr lang="es-ES_tradnl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UD 2: EL PROCESO TECNOLÓGICO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A96D15A-E2B8-40D6-AAB8-DFA3186C4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1892300"/>
            <a:ext cx="439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4400" b="1" i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3º ESO</a:t>
            </a:r>
            <a:endParaRPr lang="es-ES" altLang="es-ES" sz="4400" b="1" i="1" u="sng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>
            <a:extLst>
              <a:ext uri="{FF2B5EF4-FFF2-40B4-BE49-F238E27FC236}">
                <a16:creationId xmlns:a16="http://schemas.microsoft.com/office/drawing/2014/main" id="{41E256F5-D388-4BC1-80D3-9C7B2C898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3. El proceso tecnológico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7295D594-67EA-4AE8-89FD-8102AC2DC71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43038"/>
            <a:ext cx="7772400" cy="4114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AutoNum type="arabicPeriod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Problema o necesidad</a:t>
            </a:r>
            <a:r>
              <a:rPr lang="es-ES" altLang="es-ES" sz="2800" dirty="0">
                <a:latin typeface="Comic Sans MS" panose="030F0702030302020204" pitchFamily="66" charset="0"/>
              </a:rPr>
              <a:t>: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El proceso de creación siempre comienza por la detección de un problema o una necesidad, algo que echamos de menos, que nos permitiría llevar una vida más agradable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SzTx/>
              <a:buFont typeface="Wingdings" panose="05000000000000000000" pitchFamily="2" charset="2"/>
              <a:buNone/>
            </a:pPr>
            <a:r>
              <a:rPr lang="es-ES" altLang="es-ES" sz="2800" i="1" dirty="0">
                <a:solidFill>
                  <a:srgbClr val="3D5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s-ES" altLang="es-ES" sz="2800" dirty="0">
                <a:latin typeface="Comic Sans MS" panose="030F0702030302020204" pitchFamily="66" charset="0"/>
              </a:rPr>
              <a:t>.   </a:t>
            </a: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Planteamiento del problema</a:t>
            </a:r>
            <a:r>
              <a:rPr lang="es-ES" altLang="es-ES" sz="2800" b="1" i="1" u="sng" dirty="0">
                <a:latin typeface="Comic Sans MS" panose="030F0702030302020204" pitchFamily="66" charset="0"/>
              </a:rPr>
              <a:t>: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Comprender con claridad y exactitud las características del problema al que nos enfrentamos, definirlo y establecer las condiciones iniciales para su resolución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>
            <a:extLst>
              <a:ext uri="{FF2B5EF4-FFF2-40B4-BE49-F238E27FC236}">
                <a16:creationId xmlns:a16="http://schemas.microsoft.com/office/drawing/2014/main" id="{999366D1-B0B3-4C03-84E2-0C25C71B2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3. El proceso tecnológico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02B3BEDC-BE5A-42FF-B9B0-F6DFDE5C4C6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84363"/>
            <a:ext cx="7772400" cy="4114800"/>
          </a:xfrm>
        </p:spPr>
        <p:txBody>
          <a:bodyPr/>
          <a:lstStyle/>
          <a:p>
            <a:pPr marL="609600" indent="-609600">
              <a:buSzTx/>
              <a:buFont typeface="Wingdings" panose="05000000000000000000" pitchFamily="2" charset="2"/>
              <a:buAutoNum type="arabicPeriod" startAt="3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Búsqueda de información</a:t>
            </a:r>
            <a:r>
              <a:rPr lang="es-ES" altLang="es-ES" sz="2800" dirty="0">
                <a:latin typeface="Comic Sans MS" panose="030F0702030302020204" pitchFamily="66" charset="0"/>
              </a:rPr>
              <a:t>: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Algunos problemas pueden ser resueltos con nuestros conocimientos e imaginación. Otras veces se necesita recopilar información que nos ayude a encontrar la solución idónea, a través de preguntas a gente, observación de  objetos o  consulta libros y revistas</a:t>
            </a: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>
            <a:extLst>
              <a:ext uri="{FF2B5EF4-FFF2-40B4-BE49-F238E27FC236}">
                <a16:creationId xmlns:a16="http://schemas.microsoft.com/office/drawing/2014/main" id="{63F14D03-146A-4B5D-BF73-FF0DCC8E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3. El proceso tecnológico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1599C478-049A-427B-91E3-AB580D434AC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95475"/>
            <a:ext cx="7772400" cy="4114800"/>
          </a:xfrm>
        </p:spPr>
        <p:txBody>
          <a:bodyPr/>
          <a:lstStyle/>
          <a:p>
            <a:pPr marL="609600" indent="-609600">
              <a:buSzTx/>
              <a:buFont typeface="Wingdings" panose="05000000000000000000" pitchFamily="2" charset="2"/>
              <a:buAutoNum type="arabicPeriod" startAt="4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Diseño</a:t>
            </a:r>
            <a:r>
              <a:rPr lang="es-ES" altLang="es-E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 elección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 Fase más creativa del proceso tecnológico. Se determinan las características del objeto a construir. Primero se piensan las posibles soluciones al problema, luego se selecciona la idea más adecuada y por último se definen todos los detalles necesarios para su construcción, todo esto con la ayuda de la expresión gráfica de ideas (bocetos, croquis, planos, etc.)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>
            <a:extLst>
              <a:ext uri="{FF2B5EF4-FFF2-40B4-BE49-F238E27FC236}">
                <a16:creationId xmlns:a16="http://schemas.microsoft.com/office/drawing/2014/main" id="{09C88D7F-03C3-41C1-AD37-7DA5EFAAB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3. El proceso tecnológico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482541F4-5533-4CB6-9780-45D43E08CDB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517988" cy="4930726"/>
          </a:xfrm>
        </p:spPr>
        <p:txBody>
          <a:bodyPr/>
          <a:lstStyle/>
          <a:p>
            <a:pPr marL="609600" indent="-609600">
              <a:buSzTx/>
              <a:buFont typeface="Wingdings" panose="05000000000000000000" pitchFamily="2" charset="2"/>
              <a:buAutoNum type="arabicPeriod" startAt="5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Planificación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En esta fase se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concretan las tareas y los medios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necesarios para la construcción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del producto. Se definen de forma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ordenada las operaciones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 realizar y se seleccionan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los  materiales y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herramientas necesarios.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>
            <a:extLst>
              <a:ext uri="{FF2B5EF4-FFF2-40B4-BE49-F238E27FC236}">
                <a16:creationId xmlns:a16="http://schemas.microsoft.com/office/drawing/2014/main" id="{736499BC-E17B-42F2-8D3F-657CE8754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3. El proceso tecnológico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08DC080C-B17D-458F-8B97-00EE33368A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27113" y="1411288"/>
            <a:ext cx="8116887" cy="4114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SzTx/>
              <a:buFont typeface="Wingdings" panose="05000000000000000000" pitchFamily="2" charset="2"/>
              <a:buAutoNum type="arabicPeriod" startAt="6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Construcción</a:t>
            </a:r>
            <a:r>
              <a:rPr lang="es-ES" altLang="es-ES" sz="28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 construye el objeto diseñado siguiendo el plan de actuación previsto y respetando las normas de uso y seguridad en el empleo de los materiales, herramientas y máquinas.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dirty="0">
              <a:latin typeface="Comic Sans MS" panose="030F0702030302020204" pitchFamily="66" charset="0"/>
            </a:endParaRPr>
          </a:p>
          <a:p>
            <a:pPr marL="609600" indent="-609600">
              <a:lnSpc>
                <a:spcPct val="80000"/>
              </a:lnSpc>
              <a:buSzTx/>
              <a:buFont typeface="Wingdings" panose="05000000000000000000" pitchFamily="2" charset="2"/>
              <a:buAutoNum type="arabicPeriod" startAt="7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Evaluación o</a:t>
            </a:r>
            <a:r>
              <a:rPr lang="es-ES" altLang="es-E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Prueba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 prueba si el objeto construido responde a su finalidad y cumple las condiciones inicialmente establecidas. En caso contrario se buscan las causas y se vuelve a diseñar y construir el objeto.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(si la prueba no funciona se vuelve al diseño)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>
            <a:extLst>
              <a:ext uri="{FF2B5EF4-FFF2-40B4-BE49-F238E27FC236}">
                <a16:creationId xmlns:a16="http://schemas.microsoft.com/office/drawing/2014/main" id="{13B4977B-61B6-437A-A639-AE525AF6E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3. El proceso tecnológico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22F82378-ED23-4474-82A3-60F710749CF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81200"/>
            <a:ext cx="7772400" cy="4114800"/>
          </a:xfrm>
        </p:spPr>
        <p:txBody>
          <a:bodyPr/>
          <a:lstStyle/>
          <a:p>
            <a:pPr marL="609600" indent="-609600">
              <a:buSzTx/>
              <a:buFont typeface="Wingdings" panose="05000000000000000000" pitchFamily="2" charset="2"/>
              <a:buAutoNum type="arabicPeriod" startAt="8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Solución y divulgación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Objeto construido y evaluado, que soluciona el problema o necesidad planteada.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Se deberá comunicar a los demás el resultado obtenido y el proceso seguido, utilizando diferentes técnicas de comunicación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es-ES" altLang="es-E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A627ECC0-5B3C-4FAF-88A4-C745EC051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4. Análisis de objetos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E12BC96F-7B31-4D7E-BCCD-1F887634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322388"/>
            <a:ext cx="86534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Análisis técnico</a:t>
            </a:r>
            <a:r>
              <a:rPr lang="es-ES" alt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Se refiere tanto a la fabricación como al modo de funcionamiento del objeto.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¿De qué material está hecha cada pieza?...............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¿Qué dimensiones deben estar normalizadas?....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800" dirty="0">
                <a:effectLst/>
              </a:rPr>
              <a:t> </a:t>
            </a:r>
            <a:r>
              <a:rPr lang="es-ES" alt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Análisis socioeconómico</a:t>
            </a:r>
            <a:r>
              <a:rPr lang="es-ES" alt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Se analiza social y económicamente el objeto.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¿Qué consecuencias medioambientales tiene su utilización?.........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¿Cómo se comercializa el producto? ¿Es caro o barato?........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400" dirty="0">
              <a:effectLst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E257715F-8607-440A-9516-F566C1228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4. Análisis de objetos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1AC0E95C-53C4-4AE0-B06B-D7F502B0A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462088"/>
            <a:ext cx="779303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Análisis funcional</a:t>
            </a:r>
            <a:r>
              <a:rPr lang="es-ES" alt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Se estudia la utilidad del objeto y la forma de manejarlo.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¿Para qué sirve?¿Cómo funciona?.................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¿Qué problemas pueden surgir en su instalación?.....................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 </a:t>
            </a:r>
            <a:r>
              <a:rPr lang="es-ES" altLang="es-ES" sz="2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Análisis formal</a:t>
            </a:r>
            <a:r>
              <a:rPr lang="es-ES" alt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Se profundiza en la forma física del producto.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¿Cómo es su forma exterior, esférica, cuadrada?...................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- ¿Cómo es su despiece?.........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400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51CC3A4C-D786-496D-BEDC-5A64C8FB7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4. Análisis de objetos</a:t>
            </a:r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659F12EA-7646-4048-A8E5-72519D01F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1774825"/>
            <a:ext cx="779303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800">
                <a:latin typeface="Comic Sans MS" panose="030F0702030302020204" pitchFamily="66" charset="0"/>
              </a:rPr>
              <a:t>La </a:t>
            </a:r>
            <a:r>
              <a:rPr lang="es-ES" altLang="es-ES" sz="2800" b="1">
                <a:latin typeface="Comic Sans MS" panose="030F0702030302020204" pitchFamily="66" charset="0"/>
              </a:rPr>
              <a:t>Publicidad</a:t>
            </a:r>
            <a:r>
              <a:rPr lang="es-ES" altLang="es-ES" sz="2800">
                <a:latin typeface="Comic Sans MS" panose="030F0702030302020204" pitchFamily="66" charset="0"/>
              </a:rPr>
              <a:t> consigue que los consumidores compren objetos que realmente NO necesitan o que paguen precios por dichos productos que son excesivos.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" altLang="es-ES" sz="2800">
                <a:latin typeface="Comic Sans MS" panose="030F0702030302020204" pitchFamily="66" charset="0"/>
              </a:rPr>
              <a:t>La venta de un producto no depende de la necesidad real que tengamos de él ni de su coste de fabricación.</a:t>
            </a:r>
            <a:endParaRPr lang="es-ES" altLang="es-ES" sz="280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>
              <a:effectLst/>
            </a:endParaRPr>
          </a:p>
        </p:txBody>
      </p:sp>
      <p:sp>
        <p:nvSpPr>
          <p:cNvPr id="282628" name="Rectangle 4">
            <a:extLst>
              <a:ext uri="{FF2B5EF4-FFF2-40B4-BE49-F238E27FC236}">
                <a16:creationId xmlns:a16="http://schemas.microsoft.com/office/drawing/2014/main" id="{55673944-5700-41A7-8089-EC616FD13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5" y="1177925"/>
            <a:ext cx="606742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>
                <a:solidFill>
                  <a:srgbClr val="B76717"/>
                </a:solidFill>
              </a:rPr>
              <a:t>La Publicidad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3097132-1B97-4F56-8FB3-E3CAD1AD8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 b="1" dirty="0">
                <a:solidFill>
                  <a:srgbClr val="FF0000"/>
                </a:solidFill>
              </a:rPr>
              <a:t> 5</a:t>
            </a:r>
            <a:r>
              <a:rPr lang="es-ES" altLang="es-ES" b="1" dirty="0">
                <a:solidFill>
                  <a:srgbClr val="FF0000"/>
                </a:solidFill>
                <a:latin typeface="Comic Sans MS" panose="030F0702030302020204" pitchFamily="66" charset="0"/>
              </a:rPr>
              <a:t>. El proyecto técnico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03679F4-17DE-4AC5-A5E1-996FB70CA24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85750" y="1271588"/>
            <a:ext cx="8858250" cy="46847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800" dirty="0">
                <a:solidFill>
                  <a:srgbClr val="FF0000"/>
                </a:solidFill>
              </a:rPr>
              <a:t>  </a:t>
            </a:r>
            <a:r>
              <a:rPr lang="es-ES" altLang="es-ES" sz="2400" dirty="0">
                <a:solidFill>
                  <a:srgbClr val="FF0000"/>
                </a:solidFill>
              </a:rPr>
              <a:t>     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El proyecto técnico consta de dos partes: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s-ES" alt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El proyecto que realizamos en el taller.</a:t>
            </a:r>
          </a:p>
          <a:p>
            <a:pPr marL="0" indent="0">
              <a:lnSpc>
                <a:spcPct val="80000"/>
              </a:lnSpc>
              <a:buNone/>
            </a:pPr>
            <a:endParaRPr lang="es-ES" alt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s-ES" alt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es-ES" alt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El proyecto escrito llamado informe o memoria del proyecto y que entregamos junto al proyecto.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058BA90-9946-4F32-B8A9-005554EDB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ÍNDICE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A0A916F-B16E-4D30-B614-965050AD75E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960563"/>
            <a:ext cx="9144000" cy="43846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  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1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. Introducción: Tecnología y finalidad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2. Tecnología y necesidades humanas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3. El proceso tecnológico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4. Análisis de objetos tecnológicos.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5. El proyecto técnico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EL </a:t>
            </a:r>
            <a:r>
              <a:rPr lang="es-ES" alt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TALLER</a:t>
            </a:r>
            <a:r>
              <a:rPr lang="es-ES" altLang="es-ES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-  A. La organización de los grupos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-  B. Herramientas y útiles necesarios en el taller.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  -  C. La seguridad dentro del taller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es-ES" altLang="es-E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>
            <a:extLst>
              <a:ext uri="{FF2B5EF4-FFF2-40B4-BE49-F238E27FC236}">
                <a16:creationId xmlns:a16="http://schemas.microsoft.com/office/drawing/2014/main" id="{466B1E53-A572-4935-93A8-E2E39CC3A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5. El proyecto técnico (MEMORIA)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0A5227A-4F6E-4062-9DF2-06AE32D393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1500188"/>
            <a:ext cx="8296275" cy="51514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PORTADA</a:t>
            </a:r>
            <a:endParaRPr lang="es-ES" alt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En la portada debe figurar: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Nombre del trabajo.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Nombre y número de cada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componente del grupo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Curso, grupo y equipo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Dibujo relacionado con 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trabajo del proyecto. </a:t>
            </a: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ÍNDICE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Indicará los apartados 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subapartados que hay dentro del proyecto escrito.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endParaRPr lang="es-ES" altLang="es-E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altLang="es-ES" sz="2400" dirty="0"/>
          </a:p>
          <a:p>
            <a:pPr>
              <a:lnSpc>
                <a:spcPct val="80000"/>
              </a:lnSpc>
              <a:buFontTx/>
              <a:buNone/>
            </a:pPr>
            <a:endParaRPr lang="es-ES" altLang="es-E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>
            <a:extLst>
              <a:ext uri="{FF2B5EF4-FFF2-40B4-BE49-F238E27FC236}">
                <a16:creationId xmlns:a16="http://schemas.microsoft.com/office/drawing/2014/main" id="{6CCFA769-2976-4D91-A7D9-B160296DA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4813" y="0"/>
            <a:ext cx="8229600" cy="1371600"/>
          </a:xfrm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5. El proyecto técnico (MEMORIA)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E33879AD-4BDC-4645-B45D-A3B6FE3936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06769"/>
            <a:ext cx="8461375" cy="52863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s-ES" altLang="es-ES" sz="2400" dirty="0"/>
              <a:t> </a:t>
            </a:r>
            <a:endParaRPr lang="es-ES" altLang="es-E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- Planteamiento del problema.</a:t>
            </a:r>
          </a:p>
          <a:p>
            <a:pPr>
              <a:buFontTx/>
              <a:buNone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- Descripción de la solución adoptada.</a:t>
            </a:r>
          </a:p>
          <a:p>
            <a:pPr>
              <a:buFontTx/>
              <a:buNone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- Planos</a:t>
            </a:r>
          </a:p>
          <a:p>
            <a:pPr>
              <a:buFontTx/>
              <a:buNone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- Lis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ta de materiales.</a:t>
            </a:r>
          </a:p>
          <a:p>
            <a:pPr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- Lista de herramientas.</a:t>
            </a:r>
          </a:p>
          <a:p>
            <a:pPr marL="0" indent="0">
              <a:buNone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- Proceso de trabajo.</a:t>
            </a:r>
          </a:p>
          <a:p>
            <a:pPr marL="0" indent="0"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- Presupuesto.</a:t>
            </a:r>
          </a:p>
          <a:p>
            <a:pPr marL="0" indent="0"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- Evaluación y conclusión.</a:t>
            </a:r>
            <a:endParaRPr lang="es-ES" altLang="es-ES" sz="280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148486" name="Rectangle 6">
            <a:extLst>
              <a:ext uri="{FF2B5EF4-FFF2-40B4-BE49-F238E27FC236}">
                <a16:creationId xmlns:a16="http://schemas.microsoft.com/office/drawing/2014/main" id="{DA249129-0F36-4C8B-86B9-9058DA132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1065213"/>
            <a:ext cx="3582596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Memoria</a:t>
            </a:r>
            <a:r>
              <a:rPr lang="es-ES_tradnl" altLang="es-ES" sz="2800" u="sng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194F257D-07C3-4446-85A3-2FAE88EE1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0538" y="0"/>
            <a:ext cx="8229600" cy="1371600"/>
          </a:xfrm>
        </p:spPr>
        <p:txBody>
          <a:bodyPr/>
          <a:lstStyle/>
          <a:p>
            <a:r>
              <a:rPr lang="es-ES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5. El proyecto técnico (MEMORIA)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E8E1673F-1244-44FC-AAAC-2CC8B2A014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18261"/>
            <a:ext cx="8532812" cy="3379787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</a:pPr>
            <a:endParaRPr lang="es-ES" altLang="es-E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Describe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las características que tiene que cumplir el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proyecto. Lo dicta la profesora.</a:t>
            </a:r>
          </a:p>
          <a:p>
            <a:pPr>
              <a:buFont typeface="Wingdings" panose="05000000000000000000" pitchFamily="2" charset="2"/>
              <a:buNone/>
            </a:pPr>
            <a:endParaRPr lang="es-ES" altLang="es-ES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s-ES" altLang="es-ES" sz="28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Escribir una descripción del proyecto, indicando si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habéis cambiado algo de las condiciones iniciales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planteadas. La decoración que habéis aplicado, etc.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800" dirty="0"/>
              <a:t>  </a:t>
            </a:r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79845F41-68C4-4D59-81A5-719CF5F90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084" y="848447"/>
            <a:ext cx="601828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Planteamiento</a:t>
            </a:r>
            <a:r>
              <a:rPr lang="es-ES_tradnl" altLang="es-ES" sz="2800" u="sng" dirty="0">
                <a:solidFill>
                  <a:srgbClr val="B76717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del</a:t>
            </a:r>
            <a:r>
              <a:rPr lang="es-ES_tradnl" altLang="es-ES" sz="2800" u="sng" dirty="0">
                <a:solidFill>
                  <a:srgbClr val="B76717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problema</a:t>
            </a:r>
            <a:endParaRPr lang="es-ES_tradnl" altLang="es-ES" sz="2800" u="sng" dirty="0">
              <a:solidFill>
                <a:srgbClr val="FF0000"/>
              </a:solidFill>
            </a:endParaRPr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5CDA0B98-F502-402C-8A9A-2C6590DE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861" y="4147053"/>
            <a:ext cx="181473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Planos</a:t>
            </a:r>
            <a:endParaRPr lang="es-ES_tradnl" altLang="es-ES" sz="2800" u="sng" dirty="0">
              <a:solidFill>
                <a:srgbClr val="FF0000"/>
              </a:solidFill>
            </a:endParaRPr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A00727CC-77E8-4147-91DE-6DD46306E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4" y="4264390"/>
            <a:ext cx="8002587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alt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  <a:p>
            <a:r>
              <a:rPr lang="es-ES" alt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s-ES" altLang="es-E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onjunto de dibujos, que permiten describir el objeto de forma que cualquier persona pueda ser capaz de construirlo. Bocetos, Croquis, Despiece y otros circuitos (EJ: Circuito eléctrico)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C7859-34C7-4604-9F93-F4577462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083" y="2218509"/>
            <a:ext cx="601828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Descripción de la solución adoptada</a:t>
            </a:r>
            <a:endParaRPr lang="es-ES_tradnl" altLang="es-ES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>
            <a:extLst>
              <a:ext uri="{FF2B5EF4-FFF2-40B4-BE49-F238E27FC236}">
                <a16:creationId xmlns:a16="http://schemas.microsoft.com/office/drawing/2014/main" id="{5FD25431-72C9-4318-AAEC-1578E58C9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5. El proyecto técnico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3DB1CA12-6960-4ACC-AA28-DCB2E47ADF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1176338"/>
            <a:ext cx="8891587" cy="53149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- Bocetos.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- Croquis.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- Despiece.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- Plano de circuitos eléctricos y mecanismos</a:t>
            </a:r>
          </a:p>
          <a:p>
            <a:pPr>
              <a:lnSpc>
                <a:spcPct val="80000"/>
              </a:lnSpc>
            </a:pPr>
            <a:endParaRPr lang="es-ES" altLang="es-ES" sz="2800" dirty="0">
              <a:latin typeface="Comic Sans MS" panose="030F0702030302020204" pitchFamily="66" charset="0"/>
            </a:endParaRPr>
          </a:p>
        </p:txBody>
      </p:sp>
      <p:pic>
        <p:nvPicPr>
          <p:cNvPr id="144389" name="Picture 5" descr="planos">
            <a:extLst>
              <a:ext uri="{FF2B5EF4-FFF2-40B4-BE49-F238E27FC236}">
                <a16:creationId xmlns:a16="http://schemas.microsoft.com/office/drawing/2014/main" id="{3C362CE2-CE81-4F2F-896D-826D60C1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51" y="3992146"/>
            <a:ext cx="2046288" cy="16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Rectangle 7">
            <a:extLst>
              <a:ext uri="{FF2B5EF4-FFF2-40B4-BE49-F238E27FC236}">
                <a16:creationId xmlns:a16="http://schemas.microsoft.com/office/drawing/2014/main" id="{2984E9BC-F40B-4534-89DD-BB0DB835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838" y="1603375"/>
            <a:ext cx="452088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Tipos de planos</a:t>
            </a:r>
            <a:endParaRPr lang="es-ES_tradnl" altLang="es-ES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9AABC9-2C65-4380-A6E8-1ED7AD06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29" y="1986774"/>
            <a:ext cx="7854168" cy="84406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altLang="es-ES" sz="3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Lista de materiales y lista de herramientas</a:t>
            </a:r>
            <a:br>
              <a:rPr lang="es-ES_tradnl" altLang="es-ES" sz="3600" u="sng" dirty="0">
                <a:solidFill>
                  <a:srgbClr val="B76717"/>
                </a:solidFill>
              </a:rPr>
            </a:br>
            <a:endParaRPr lang="es-E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0FCECC3-ACB9-4DD9-90C0-A85DF5D3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3115417"/>
            <a:ext cx="800258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alt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  <a:p>
            <a:r>
              <a:rPr lang="es-ES" alt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Hay que realizar una lista de todos los materiales y herramientas utilizadas para realizar el proyecto.</a:t>
            </a:r>
            <a:endParaRPr lang="es-ES" altLang="es-E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9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4FFDB-C0A4-4B6A-99E4-6DB4723A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Proceso de trabajo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1255C52-B4E8-4668-969F-4FC642C2B4A4}"/>
              </a:ext>
            </a:extLst>
          </p:cNvPr>
          <p:cNvSpPr/>
          <p:nvPr/>
        </p:nvSpPr>
        <p:spPr>
          <a:xfrm>
            <a:off x="509665" y="1997839"/>
            <a:ext cx="8199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Explicar cómo se ha construido el proyecto indicando, por orden, todas las operaciones que se han realizado y las herramientas que se han utilizado en cada caso. En este apartado se indicarán tanto las operaciones de fabricación de cada pieza, como las de montaje y comprobación. En caso necesario se indicarán los problemas o fallos detectados y cómo se han solucionado. El objetivo de este apartado es que si otra persona lo lee, sea capaz de desarrollar las operaciones necesarias para construir el proyecto.</a:t>
            </a:r>
          </a:p>
        </p:txBody>
      </p:sp>
    </p:spTree>
    <p:extLst>
      <p:ext uri="{BB962C8B-B14F-4D97-AF65-F5344CB8AC3E}">
        <p14:creationId xmlns:p14="http://schemas.microsoft.com/office/powerpoint/2010/main" val="4036899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72B1C30C-620D-4CB6-A51A-0845862CE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Presupuesto</a:t>
            </a:r>
            <a:endParaRPr lang="es-ES_tradnl" altLang="es-ES" sz="2800" u="sng" dirty="0">
              <a:solidFill>
                <a:srgbClr val="FF000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ED9FD0-499F-4FAD-99FE-6A0F871FCE1C}"/>
              </a:ext>
            </a:extLst>
          </p:cNvPr>
          <p:cNvSpPr/>
          <p:nvPr/>
        </p:nvSpPr>
        <p:spPr>
          <a:xfrm>
            <a:off x="736133" y="1458489"/>
            <a:ext cx="8131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Documento que recoge una estimación del gasto económico que conlleva la realización del proyecto.</a:t>
            </a:r>
          </a:p>
          <a:p>
            <a:r>
              <a:rPr lang="es-ES" alt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EJEMPLO: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1B0A0976-D1CD-4FE5-B9E5-557658C0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80107"/>
              </p:ext>
            </p:extLst>
          </p:nvPr>
        </p:nvGraphicFramePr>
        <p:xfrm>
          <a:off x="1524000" y="2929325"/>
          <a:ext cx="609600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058893083"/>
                    </a:ext>
                  </a:extLst>
                </a:gridCol>
                <a:gridCol w="961292">
                  <a:extLst>
                    <a:ext uri="{9D8B030D-6E8A-4147-A177-3AD203B41FA5}">
                      <a16:colId xmlns:a16="http://schemas.microsoft.com/office/drawing/2014/main" val="363185526"/>
                    </a:ext>
                  </a:extLst>
                </a:gridCol>
                <a:gridCol w="1392701">
                  <a:extLst>
                    <a:ext uri="{9D8B030D-6E8A-4147-A177-3AD203B41FA5}">
                      <a16:colId xmlns:a16="http://schemas.microsoft.com/office/drawing/2014/main" val="3432427247"/>
                    </a:ext>
                  </a:extLst>
                </a:gridCol>
                <a:gridCol w="2218007">
                  <a:extLst>
                    <a:ext uri="{9D8B030D-6E8A-4147-A177-3AD203B41FA5}">
                      <a16:colId xmlns:a16="http://schemas.microsoft.com/office/drawing/2014/main" val="3154579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CANTIDAD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PRECIO  UNIDAD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438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Tablero  contrachapado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1 €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1,20 €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Bombillas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     5 €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0,80 €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      4 €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4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………………………..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………………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……………………….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………………..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145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TOTAL PRESUPUESTO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200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06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>
            <a:extLst>
              <a:ext uri="{FF2B5EF4-FFF2-40B4-BE49-F238E27FC236}">
                <a16:creationId xmlns:a16="http://schemas.microsoft.com/office/drawing/2014/main" id="{285E4642-FDCB-4375-A720-E6EC5159F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229600" cy="1371600"/>
          </a:xfrm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5. El proyecto técnico</a:t>
            </a:r>
          </a:p>
        </p:txBody>
      </p:sp>
      <p:sp>
        <p:nvSpPr>
          <p:cNvPr id="150533" name="Rectangle 5">
            <a:extLst>
              <a:ext uri="{FF2B5EF4-FFF2-40B4-BE49-F238E27FC236}">
                <a16:creationId xmlns:a16="http://schemas.microsoft.com/office/drawing/2014/main" id="{5072BC67-2653-4C4F-A0BA-8DE4F0A4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1460500"/>
            <a:ext cx="858043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400" b="1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¿Ha funcionado bien el grupo? ¿Por qué?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¿Veis posibilidades de mejorar el prototipo? ¿Cómo?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¿Qué dificultades habéis encontrado en el proceso?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¿Cumple el prototipo todas las condiciones </a:t>
            </a:r>
            <a:r>
              <a:rPr lang="es-ES" altLang="es-ES" sz="28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dades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? Explica cuáles no cumple y por qué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¿Has cumplido las normas de seguridad?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Valoración del trabajo.</a:t>
            </a:r>
          </a:p>
          <a:p>
            <a:pPr>
              <a:lnSpc>
                <a:spcPct val="90000"/>
              </a:lnSpc>
              <a:buFontTx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400" dirty="0">
                <a:effectLst/>
              </a:rPr>
              <a:t> 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6F6D34A7-F7B5-42C1-B17F-198E3D444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171" y="1073944"/>
            <a:ext cx="4516853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Conclusión y Evaluación</a:t>
            </a:r>
            <a:endParaRPr lang="es-ES_tradnl" altLang="es-ES" sz="2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1D23C0-5FE4-49C9-9B47-33561579B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123825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PROBLEMAS PRÁCTICOS</a:t>
            </a:r>
          </a:p>
        </p:txBody>
      </p:sp>
      <p:pic>
        <p:nvPicPr>
          <p:cNvPr id="88068" name="Picture 4">
            <a:extLst>
              <a:ext uri="{FF2B5EF4-FFF2-40B4-BE49-F238E27FC236}">
                <a16:creationId xmlns:a16="http://schemas.microsoft.com/office/drawing/2014/main" id="{F0714C1C-E4A9-4598-B0FF-C7E31C73B03B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3688" y="1782763"/>
            <a:ext cx="7580312" cy="4192587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2" name="Rectangle 8">
            <a:extLst>
              <a:ext uri="{FF2B5EF4-FFF2-40B4-BE49-F238E27FC236}">
                <a16:creationId xmlns:a16="http://schemas.microsoft.com/office/drawing/2014/main" id="{E6A0C863-62A7-493B-A44D-10E6B26FB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s-ES" altLang="es-ES" sz="4000">
                <a:solidFill>
                  <a:srgbClr val="FF0000"/>
                </a:solidFill>
                <a:latin typeface="Comic Sans MS" panose="030F0702030302020204" pitchFamily="66" charset="0"/>
              </a:rPr>
              <a:t>ACTIVIDADES DE AMPLIACIÓN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1964473F-BF34-4B16-96C6-F25BAE1F8D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0351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Diseñar un póster de un invento que consideres haya sido importante a la humanidad. Debe indicar una descripción del invento, el inventor y la fecha, la necesidad que cubre y antecedentes y evolución que ha tenido. Por último indica la repercusión que el invento ha tenido para la humanidad.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39D676FC-3E61-4D98-8ABC-43A956C67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166688"/>
            <a:ext cx="8229600" cy="919162"/>
          </a:xfrm>
        </p:spPr>
        <p:txBody>
          <a:bodyPr/>
          <a:lstStyle/>
          <a:p>
            <a:r>
              <a:rPr lang="es-ES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1. Introducción</a:t>
            </a: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435B028B-06B8-4B23-991C-8F67FE83BD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57350"/>
            <a:ext cx="8229600" cy="44386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 b="1" dirty="0">
                <a:effectLst/>
                <a:latin typeface="Comic Sans MS" panose="030F0702030302020204" pitchFamily="66" charset="0"/>
              </a:rPr>
              <a:t>      </a:t>
            </a:r>
            <a:r>
              <a:rPr lang="es-ES" altLang="es-ES" sz="2800" i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“Es el conjunto de conocimiento, habilidades y técnicas que permiten al hombre satisfacer sus necesidades y resolver problemas”.</a:t>
            </a:r>
            <a:r>
              <a:rPr lang="es-ES" alt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s-ES" altLang="es-ES" sz="2800" i="1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800" b="1" i="1" dirty="0">
                <a:effectLst/>
                <a:latin typeface="Comic Sans MS" panose="030F0702030302020204" pitchFamily="66" charset="0"/>
              </a:rPr>
              <a:t>necesidades</a:t>
            </a:r>
            <a:r>
              <a:rPr lang="es-ES" altLang="es-ES" sz="2800" b="1" dirty="0">
                <a:effectLst/>
                <a:latin typeface="Comic Sans MS" panose="030F0702030302020204" pitchFamily="66" charset="0"/>
              </a:rPr>
              <a:t> </a:t>
            </a:r>
            <a:r>
              <a:rPr lang="es-ES" altLang="es-ES" sz="2800" dirty="0">
                <a:effectLst/>
                <a:latin typeface="Comic Sans MS" panose="030F0702030302020204" pitchFamily="66" charset="0"/>
              </a:rPr>
              <a:t>(como la salud, el vestido, la alimentación, la vivienda, la comunicación, el transporte, el ocio,...).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800" i="1" dirty="0">
                <a:effectLst/>
                <a:latin typeface="Comic Sans MS" panose="030F0702030302020204" pitchFamily="66" charset="0"/>
              </a:rPr>
              <a:t>El resultado</a:t>
            </a:r>
            <a:r>
              <a:rPr lang="es-ES" altLang="es-ES" sz="2800" dirty="0">
                <a:effectLst/>
                <a:latin typeface="Comic Sans MS" panose="030F0702030302020204" pitchFamily="66" charset="0"/>
              </a:rPr>
              <a:t>: multitud de </a:t>
            </a:r>
            <a:r>
              <a:rPr lang="es-ES" altLang="es-ES" sz="2800" b="1" dirty="0">
                <a:effectLst/>
                <a:latin typeface="Comic Sans MS" panose="030F0702030302020204" pitchFamily="66" charset="0"/>
              </a:rPr>
              <a:t>productos </a:t>
            </a:r>
            <a:r>
              <a:rPr lang="es-ES" altLang="es-ES" sz="2800" dirty="0">
                <a:effectLst/>
                <a:latin typeface="Comic Sans MS" panose="030F0702030302020204" pitchFamily="66" charset="0"/>
              </a:rPr>
              <a:t>creados, desde un sencillo cepillo de dientes o un lápiz, hasta un ordenador o una estación espacial.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30404" name="Rectangle 4">
            <a:extLst>
              <a:ext uri="{FF2B5EF4-FFF2-40B4-BE49-F238E27FC236}">
                <a16:creationId xmlns:a16="http://schemas.microsoft.com/office/drawing/2014/main" id="{1F4FB2D7-E2F3-4181-90E1-7D0600F2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1060450"/>
            <a:ext cx="6067425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_tradnl" altLang="es-ES" sz="2800" u="sng">
                <a:solidFill>
                  <a:srgbClr val="B76717"/>
                </a:solidFill>
                <a:latin typeface="Comic Sans MS" panose="030F0702030302020204" pitchFamily="66" charset="0"/>
              </a:rPr>
              <a:t>Tecnología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EE70D200-2A4F-47BE-B604-8C704951B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3. El proceso tecnológico</a:t>
            </a:r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60221A5E-FD10-4ECC-BB6E-708A163E795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477963"/>
            <a:ext cx="7772400" cy="4114800"/>
          </a:xfrm>
        </p:spPr>
        <p:txBody>
          <a:bodyPr/>
          <a:lstStyle/>
          <a:p>
            <a:r>
              <a:rPr lang="es-ES" altLang="es-ES" sz="2400" b="1" i="1" u="sng" dirty="0">
                <a:latin typeface="Comic Sans MS" panose="030F0702030302020204" pitchFamily="66" charset="0"/>
              </a:rPr>
              <a:t>VIDEO SOBRE EL MÉTODO DE PROYECTOS.</a:t>
            </a:r>
            <a:endParaRPr lang="es-ES" altLang="es-ES" sz="24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83652" name="Rectangle 4">
            <a:extLst>
              <a:ext uri="{FF2B5EF4-FFF2-40B4-BE49-F238E27FC236}">
                <a16:creationId xmlns:a16="http://schemas.microsoft.com/office/drawing/2014/main" id="{21C50246-BB52-41E6-98C7-56E134684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109788"/>
            <a:ext cx="85931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altLang="es-ES" sz="2000">
                <a:latin typeface="Comic Sans MS" panose="030F0702030302020204" pitchFamily="66" charset="0"/>
                <a:hlinkClick r:id="rId2"/>
              </a:rPr>
              <a:t>Bob Sinclar</a:t>
            </a:r>
            <a:r>
              <a:rPr lang="es-ES" altLang="es-ES" sz="2000">
                <a:latin typeface="Comic Sans MS" panose="030F0702030302020204" pitchFamily="66" charset="0"/>
              </a:rPr>
              <a:t> es un músico francés que creó un tema, en el cual nos enseña el método de proyectos que se emplea en tecnología.</a:t>
            </a:r>
          </a:p>
          <a:p>
            <a:endParaRPr lang="es-ES" altLang="es-ES" sz="2000">
              <a:latin typeface="Comic Sans MS" panose="030F0702030302020204" pitchFamily="66" charset="0"/>
            </a:endParaRPr>
          </a:p>
          <a:p>
            <a:r>
              <a:rPr lang="es-ES" altLang="es-ES" sz="2000">
                <a:latin typeface="Comic Sans MS" panose="030F0702030302020204" pitchFamily="66" charset="0"/>
              </a:rPr>
              <a:t>Trata de un niño que desea resolver un problema: un meteorito va a chocar contra la Tierra. Él está dispuesto a resolverlo. Para ello pasa a la segunda fase del método: investigación, búsqueda de información y, en general, búsqueda de ideas. Recurre a libros, revistas, Internet,…y finalmente opta por un cohete. Fijaos que el niño pasa a una fase, la tercera, en la que planifica su proyecto, recurriendo al diseño, fundamental en Tecnología. Luego pasa a la fase de construcción, siguiendo un plan de trabajo para, finalmente, acabar en la última fase: la de pruebas. ¿Conseguirá destruir el meteorito?</a:t>
            </a:r>
          </a:p>
        </p:txBody>
      </p:sp>
      <p:sp>
        <p:nvSpPr>
          <p:cNvPr id="283653" name="Rectangle 5">
            <a:hlinkClick r:id="rId3"/>
            <a:extLst>
              <a:ext uri="{FF2B5EF4-FFF2-40B4-BE49-F238E27FC236}">
                <a16:creationId xmlns:a16="http://schemas.microsoft.com/office/drawing/2014/main" id="{B4BB3A24-52E6-4D12-940E-FD5C06AE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5907088"/>
            <a:ext cx="7049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dirty="0">
                <a:hlinkClick r:id="rId4"/>
              </a:rPr>
              <a:t>https://www.youtube.com/watch?time_continue=184&amp;v=XpdpW0z9xnQ</a:t>
            </a:r>
            <a:endParaRPr lang="es-ES" altLang="es-ES" dirty="0">
              <a:solidFill>
                <a:srgbClr val="3D5C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4" name="Rectangle 6">
            <a:extLst>
              <a:ext uri="{FF2B5EF4-FFF2-40B4-BE49-F238E27FC236}">
                <a16:creationId xmlns:a16="http://schemas.microsoft.com/office/drawing/2014/main" id="{7843A3B8-AD3D-4F2C-9F8C-658775D2A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65893" name="Picture 5" descr="[plantilla-poster-inventos-jpg]">
            <a:extLst>
              <a:ext uri="{FF2B5EF4-FFF2-40B4-BE49-F238E27FC236}">
                <a16:creationId xmlns:a16="http://schemas.microsoft.com/office/drawing/2014/main" id="{A737257C-AC05-4B41-A588-AEE23178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560388"/>
            <a:ext cx="8628062" cy="62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>
            <a:extLst>
              <a:ext uri="{FF2B5EF4-FFF2-40B4-BE49-F238E27FC236}">
                <a16:creationId xmlns:a16="http://schemas.microsoft.com/office/drawing/2014/main" id="{C97487E1-B237-4E02-AE88-DACC778CB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0"/>
            <a:ext cx="8229600" cy="1371600"/>
          </a:xfrm>
        </p:spPr>
        <p:txBody>
          <a:bodyPr/>
          <a:lstStyle/>
          <a:p>
            <a:r>
              <a:rPr lang="es-ES" altLang="es-ES" sz="4000">
                <a:latin typeface="Comic Sans MS" panose="030F0702030302020204" pitchFamily="66" charset="0"/>
              </a:rPr>
              <a:t>ACTIVIDADES DE REFUERZO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9415869F-9340-443C-B7DC-2F38138F32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24719" y="3657600"/>
            <a:ext cx="7335838" cy="17801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altLang="es-ES" dirty="0">
                <a:latin typeface="Comic Sans MS" panose="030F0702030302020204" pitchFamily="66" charset="0"/>
              </a:rPr>
              <a:t>Actividad de refuerzo en </a:t>
            </a:r>
            <a:r>
              <a:rPr lang="es-ES" altLang="es-ES" dirty="0" err="1">
                <a:latin typeface="Comic Sans MS" panose="030F0702030302020204" pitchFamily="66" charset="0"/>
              </a:rPr>
              <a:t>jclic</a:t>
            </a:r>
            <a:r>
              <a:rPr lang="es-ES" altLang="es-ES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Realiza la actividad. Haz una captura de pantalla y súbelo a Edmodo.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dirty="0">
                <a:hlinkClick r:id="rId2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dirty="0">
                <a:hlinkClick r:id="rId2"/>
              </a:rPr>
              <a:t>https://clic.xtec.cat/projects/procesos/jclic.js/index.html</a:t>
            </a:r>
            <a:endParaRPr lang="es-ES" dirty="0"/>
          </a:p>
          <a:p>
            <a:pPr>
              <a:buFont typeface="Wingdings" panose="05000000000000000000" pitchFamily="2" charset="2"/>
              <a:buNone/>
            </a:pPr>
            <a:endParaRPr lang="es-ES" altLang="es-E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0050080-1BE8-4456-B471-C44896C15ABE}"/>
              </a:ext>
            </a:extLst>
          </p:cNvPr>
          <p:cNvSpPr txBox="1">
            <a:spLocks noChangeArrowheads="1"/>
          </p:cNvSpPr>
          <p:nvPr/>
        </p:nvSpPr>
        <p:spPr>
          <a:xfrm>
            <a:off x="904081" y="1468314"/>
            <a:ext cx="7335838" cy="1598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s-ES" altLang="es-ES" dirty="0">
                <a:latin typeface="Comic Sans MS" panose="030F0702030302020204" pitchFamily="66" charset="0"/>
              </a:rPr>
              <a:t>Actividades de proceso tecnológico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dirty="0"/>
              <a:t>Descarga el archivo tecnologia-3o-eso-tema-2 de </a:t>
            </a:r>
            <a:r>
              <a:rPr lang="es-ES" dirty="0">
                <a:hlinkClick r:id="rId3"/>
              </a:rPr>
              <a:t>https://tecnoarboledalepe.weebly.com/</a:t>
            </a:r>
            <a:r>
              <a:rPr lang="es-ES" dirty="0"/>
              <a:t> o Edmodo y realízalo en el cuaderno.</a:t>
            </a:r>
          </a:p>
          <a:p>
            <a:pPr>
              <a:buFont typeface="Wingdings" panose="05000000000000000000" pitchFamily="2" charset="2"/>
              <a:buNone/>
            </a:pPr>
            <a:endParaRPr lang="es-ES" altLang="es-ES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6C99583E-8E45-4B7A-977B-84DB42564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229600" cy="1371600"/>
          </a:xfrm>
        </p:spPr>
        <p:txBody>
          <a:bodyPr/>
          <a:lstStyle/>
          <a:p>
            <a:r>
              <a:rPr lang="es-ES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A. Organización de los grupos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DC3D2E7B-8DF4-4A31-8B1B-CE24E4381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8" y="1279525"/>
            <a:ext cx="8469312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1pPr>
            <a:lvl2pPr marL="990600" indent="-5334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 marL="1752600" indent="-3810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 marL="2209800" indent="-3810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LAS TAREAS PRINCIPALES DENTRO DEL TALLER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00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s-ES" altLang="es-ES" sz="2000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s-ES" altLang="es-ES" sz="20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SECRETARIO/PORTAVOZ</a:t>
            </a:r>
            <a:r>
              <a:rPr lang="es-ES" altLang="es-E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Representa al grupo ante los demás y ante el profesor. Escribe los documentos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s-ES" altLang="es-ES" sz="20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ENCARGADO/A MATERIALES</a:t>
            </a:r>
            <a:r>
              <a:rPr lang="es-ES" altLang="es-E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Recoge y </a:t>
            </a: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 obtiene el material necesario para trabajar.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 </a:t>
            </a: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s-ES" altLang="es-ES" sz="20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ENCARGADO/A HERRAMIENTAS</a:t>
            </a:r>
            <a:r>
              <a:rPr lang="es-ES" altLang="es-E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:</a:t>
            </a:r>
          </a:p>
          <a:p>
            <a:pPr eaLnBrk="0" hangingPunct="0">
              <a:spcBef>
                <a:spcPct val="0"/>
              </a:spcBef>
              <a:buClr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 Se encarga de controlar que no se </a:t>
            </a:r>
          </a:p>
          <a:p>
            <a:pPr eaLnBrk="0" hangingPunct="0">
              <a:spcBef>
                <a:spcPct val="0"/>
              </a:spcBef>
              <a:buClr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 pierdan ni estropeen las herramientas</a:t>
            </a:r>
          </a:p>
          <a:p>
            <a:pPr eaLnBrk="0" hangingPunct="0">
              <a:spcBef>
                <a:spcPct val="0"/>
              </a:spcBef>
              <a:buClr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 del grupo.</a:t>
            </a:r>
            <a:endParaRPr lang="es-ES" altLang="es-ES" sz="2000" b="1" dirty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r>
              <a:rPr lang="es-ES" altLang="es-ES" sz="20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ENCARGADO/A HERRAMIENTAS</a:t>
            </a:r>
            <a:r>
              <a:rPr lang="es-ES" altLang="es-ES" sz="20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: </a:t>
            </a:r>
          </a:p>
          <a:p>
            <a:pPr eaLnBrk="0" hangingPunct="0">
              <a:spcBef>
                <a:spcPct val="0"/>
              </a:spcBef>
              <a:buClr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 Se encarga de controlar que la zona de </a:t>
            </a:r>
          </a:p>
          <a:p>
            <a:pPr eaLnBrk="0" hangingPunct="0">
              <a:spcBef>
                <a:spcPct val="0"/>
              </a:spcBef>
              <a:buClr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 trabajo permanezca limpia durante y al </a:t>
            </a:r>
          </a:p>
          <a:p>
            <a:pPr eaLnBrk="0" hangingPunct="0">
              <a:spcBef>
                <a:spcPct val="0"/>
              </a:spcBef>
              <a:buClrTx/>
              <a:buNone/>
            </a:pPr>
            <a:r>
              <a:rPr lang="es-ES" altLang="es-ES" sz="20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       terminar la construcción.</a:t>
            </a: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endParaRPr lang="es-ES" altLang="es-ES" sz="2000" b="1" dirty="0">
              <a:effectLst/>
              <a:latin typeface="Comic Sans MS" panose="030F0702030302020204" pitchFamily="66" charset="0"/>
            </a:endParaRPr>
          </a:p>
          <a:p>
            <a:pPr marL="0" indent="0" eaLnBrk="0" hangingPunct="0">
              <a:spcBef>
                <a:spcPct val="0"/>
              </a:spcBef>
              <a:buClrTx/>
              <a:buNone/>
            </a:pPr>
            <a:endParaRPr lang="es-ES" altLang="es-ES" sz="2000" b="1" dirty="0">
              <a:effectLst/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Char char="v"/>
            </a:pPr>
            <a:endParaRPr lang="es-ES" altLang="es-ES" sz="2000" b="1" dirty="0">
              <a:effectLst/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s-ES" altLang="es-ES" sz="2000" dirty="0">
                <a:effectLst/>
                <a:latin typeface="Comic Sans MS" panose="030F0702030302020204" pitchFamily="66" charset="0"/>
              </a:rPr>
              <a:t>        </a:t>
            </a:r>
          </a:p>
          <a:p>
            <a:pPr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s-ES" altLang="es-ES" sz="2000" dirty="0">
              <a:effectLst/>
              <a:latin typeface="Comic Sans MS" panose="030F0702030302020204" pitchFamily="66" charset="0"/>
            </a:endParaRP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r>
              <a:rPr lang="es-ES" altLang="es-ES" sz="2000" dirty="0">
                <a:effectLst/>
                <a:latin typeface="Comic Sans MS" panose="030F0702030302020204" pitchFamily="66" charset="0"/>
              </a:rPr>
              <a:t> </a:t>
            </a:r>
          </a:p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s-ES" altLang="es-ES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000" dirty="0">
              <a:effectLst/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2000" dirty="0"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000" dirty="0">
                <a:effectLst/>
              </a:rPr>
              <a:t> </a:t>
            </a:r>
          </a:p>
        </p:txBody>
      </p:sp>
      <p:pic>
        <p:nvPicPr>
          <p:cNvPr id="248836" name="Picture 4">
            <a:extLst>
              <a:ext uri="{FF2B5EF4-FFF2-40B4-BE49-F238E27FC236}">
                <a16:creationId xmlns:a16="http://schemas.microsoft.com/office/drawing/2014/main" id="{308FCE57-44D8-45C7-A59B-E87C292E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2787650"/>
            <a:ext cx="2605087" cy="384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3CF1931-73EF-40CA-B48F-3A26C9D1F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42875"/>
            <a:ext cx="855186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  <p:sp>
        <p:nvSpPr>
          <p:cNvPr id="257027" name="Text Box 3">
            <a:extLst>
              <a:ext uri="{FF2B5EF4-FFF2-40B4-BE49-F238E27FC236}">
                <a16:creationId xmlns:a16="http://schemas.microsoft.com/office/drawing/2014/main" id="{D217FEBD-8078-4F18-A173-578D8D391C6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1033463" y="1682750"/>
            <a:ext cx="7529512" cy="554038"/>
          </a:xfrm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HERRAMIENTAS PARA MARCAR Y TRAZAR</a:t>
            </a:r>
          </a:p>
        </p:txBody>
      </p:sp>
      <p:sp>
        <p:nvSpPr>
          <p:cNvPr id="257028" name="Text Box 4">
            <a:extLst>
              <a:ext uri="{FF2B5EF4-FFF2-40B4-BE49-F238E27FC236}">
                <a16:creationId xmlns:a16="http://schemas.microsoft.com/office/drawing/2014/main" id="{D3A900D0-0A65-498B-B0B7-EB2B73079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3779838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Compás</a:t>
            </a:r>
          </a:p>
        </p:txBody>
      </p:sp>
      <p:pic>
        <p:nvPicPr>
          <p:cNvPr id="257029" name="Picture 5" descr="Foto de un compás pata trazar y marcar">
            <a:extLst>
              <a:ext uri="{FF2B5EF4-FFF2-40B4-BE49-F238E27FC236}">
                <a16:creationId xmlns:a16="http://schemas.microsoft.com/office/drawing/2014/main" id="{683033A2-DB7F-4312-9C46-B92B40982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7543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0" name="Picture 6" descr="Foto de una escuadra con regla">
            <a:extLst>
              <a:ext uri="{FF2B5EF4-FFF2-40B4-BE49-F238E27FC236}">
                <a16:creationId xmlns:a16="http://schemas.microsoft.com/office/drawing/2014/main" id="{D59AF3D0-CA84-4E93-AEB2-3F8A24210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2813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1" name="Text Box 7">
            <a:extLst>
              <a:ext uri="{FF2B5EF4-FFF2-40B4-BE49-F238E27FC236}">
                <a16:creationId xmlns:a16="http://schemas.microsoft.com/office/drawing/2014/main" id="{9CA2A7AF-97CF-4553-8591-998798CFF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863" y="4338638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Escuadra</a:t>
            </a:r>
          </a:p>
        </p:txBody>
      </p:sp>
      <p:pic>
        <p:nvPicPr>
          <p:cNvPr id="257032" name="Picture 8" descr="Foto de un granete">
            <a:extLst>
              <a:ext uri="{FF2B5EF4-FFF2-40B4-BE49-F238E27FC236}">
                <a16:creationId xmlns:a16="http://schemas.microsoft.com/office/drawing/2014/main" id="{29FAD5FB-9FC5-4F5D-B532-6D5821E8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7003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3" name="Picture 9" descr="Foto del uso de un granete">
            <a:extLst>
              <a:ext uri="{FF2B5EF4-FFF2-40B4-BE49-F238E27FC236}">
                <a16:creationId xmlns:a16="http://schemas.microsoft.com/office/drawing/2014/main" id="{369CBD15-2E1D-4636-9091-303726F0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7114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4" name="Text Box 10">
            <a:extLst>
              <a:ext uri="{FF2B5EF4-FFF2-40B4-BE49-F238E27FC236}">
                <a16:creationId xmlns:a16="http://schemas.microsoft.com/office/drawing/2014/main" id="{72C6E526-0415-43F1-A23E-E84D695D2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288" y="3844925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Granete</a:t>
            </a:r>
          </a:p>
        </p:txBody>
      </p:sp>
      <p:pic>
        <p:nvPicPr>
          <p:cNvPr id="257035" name="Picture 11" descr="Foto de detalle del uso de una punta de trazar">
            <a:extLst>
              <a:ext uri="{FF2B5EF4-FFF2-40B4-BE49-F238E27FC236}">
                <a16:creationId xmlns:a16="http://schemas.microsoft.com/office/drawing/2014/main" id="{39E52201-A6AE-4595-B6B6-F8D61880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01332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36" name="Picture 12" descr="Foto de una punta de trazar">
            <a:extLst>
              <a:ext uri="{FF2B5EF4-FFF2-40B4-BE49-F238E27FC236}">
                <a16:creationId xmlns:a16="http://schemas.microsoft.com/office/drawing/2014/main" id="{3E1CDA98-03E5-478A-952C-BE7314B18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50339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7" name="Text Box 13">
            <a:extLst>
              <a:ext uri="{FF2B5EF4-FFF2-40B4-BE49-F238E27FC236}">
                <a16:creationId xmlns:a16="http://schemas.microsoft.com/office/drawing/2014/main" id="{7568FBA4-9132-4207-AA0F-B80D392D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6115050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Punta de trazar</a:t>
            </a:r>
          </a:p>
        </p:txBody>
      </p:sp>
      <p:pic>
        <p:nvPicPr>
          <p:cNvPr id="257038" name="Picture 14" descr="Foto de un punzón">
            <a:extLst>
              <a:ext uri="{FF2B5EF4-FFF2-40B4-BE49-F238E27FC236}">
                <a16:creationId xmlns:a16="http://schemas.microsoft.com/office/drawing/2014/main" id="{A9F81BFD-FC90-40CB-A6ED-0F6CC2FDF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45069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39" name="Text Box 15">
            <a:extLst>
              <a:ext uri="{FF2B5EF4-FFF2-40B4-BE49-F238E27FC236}">
                <a16:creationId xmlns:a16="http://schemas.microsoft.com/office/drawing/2014/main" id="{D9C9B53F-0AEB-4E25-9548-D858043E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100" y="551338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Punzón</a:t>
            </a:r>
          </a:p>
        </p:txBody>
      </p:sp>
      <p:pic>
        <p:nvPicPr>
          <p:cNvPr id="257040" name="Picture 16" descr="foto segueta uno">
            <a:extLst>
              <a:ext uri="{FF2B5EF4-FFF2-40B4-BE49-F238E27FC236}">
                <a16:creationId xmlns:a16="http://schemas.microsoft.com/office/drawing/2014/main" id="{B67E088F-63A7-4388-B871-2CAE0467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6258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041" name="Picture 17" descr="foto segueta uno">
            <a:extLst>
              <a:ext uri="{FF2B5EF4-FFF2-40B4-BE49-F238E27FC236}">
                <a16:creationId xmlns:a16="http://schemas.microsoft.com/office/drawing/2014/main" id="{A4B7B2DF-FB77-4E92-B3B3-DB54B0637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36147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42" name="Text Box 18">
            <a:extLst>
              <a:ext uri="{FF2B5EF4-FFF2-40B4-BE49-F238E27FC236}">
                <a16:creationId xmlns:a16="http://schemas.microsoft.com/office/drawing/2014/main" id="{D032F9CB-CE79-4322-ABFA-E0436732E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471805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Regla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>
            <a:extLst>
              <a:ext uri="{FF2B5EF4-FFF2-40B4-BE49-F238E27FC236}">
                <a16:creationId xmlns:a16="http://schemas.microsoft.com/office/drawing/2014/main" id="{E4777254-174D-40E6-BB2E-DE3CD0A151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83" y="3232309"/>
            <a:ext cx="1160433" cy="1537969"/>
          </a:xfrm>
          <a:noFill/>
          <a:ln/>
        </p:spPr>
      </p:pic>
      <p:pic>
        <p:nvPicPr>
          <p:cNvPr id="258051" name="Picture 3">
            <a:extLst>
              <a:ext uri="{FF2B5EF4-FFF2-40B4-BE49-F238E27FC236}">
                <a16:creationId xmlns:a16="http://schemas.microsoft.com/office/drawing/2014/main" id="{1C0A2F75-28D3-47D5-A6F3-C0F890A0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289300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8052" name="Text Box 4">
            <a:extLst>
              <a:ext uri="{FF2B5EF4-FFF2-40B4-BE49-F238E27FC236}">
                <a16:creationId xmlns:a16="http://schemas.microsoft.com/office/drawing/2014/main" id="{99039125-C653-457A-A258-6B0D982BC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638" y="1679575"/>
            <a:ext cx="559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SUJETAR</a:t>
            </a:r>
          </a:p>
        </p:txBody>
      </p:sp>
      <p:sp>
        <p:nvSpPr>
          <p:cNvPr id="258053" name="Text Box 5">
            <a:extLst>
              <a:ext uri="{FF2B5EF4-FFF2-40B4-BE49-F238E27FC236}">
                <a16:creationId xmlns:a16="http://schemas.microsoft.com/office/drawing/2014/main" id="{DC9453DF-2B64-4A1E-92CF-1E9C675E4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5154613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Sargentos</a:t>
            </a:r>
          </a:p>
        </p:txBody>
      </p:sp>
      <p:pic>
        <p:nvPicPr>
          <p:cNvPr id="258054" name="Picture 6" descr="Foto de detalle de un tornillo de banco">
            <a:extLst>
              <a:ext uri="{FF2B5EF4-FFF2-40B4-BE49-F238E27FC236}">
                <a16:creationId xmlns:a16="http://schemas.microsoft.com/office/drawing/2014/main" id="{09714369-2A5E-4F63-B46E-6F2A1722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2591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5" name="Picture 7" descr="Foto de un tornillo de banco colocado en un baco de trabajo">
            <a:extLst>
              <a:ext uri="{FF2B5EF4-FFF2-40B4-BE49-F238E27FC236}">
                <a16:creationId xmlns:a16="http://schemas.microsoft.com/office/drawing/2014/main" id="{3974E695-D75E-4E44-9900-CDC7A7D12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2591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8" descr="Foto de un tornillo sobre un banco de trabajo">
            <a:extLst>
              <a:ext uri="{FF2B5EF4-FFF2-40B4-BE49-F238E27FC236}">
                <a16:creationId xmlns:a16="http://schemas.microsoft.com/office/drawing/2014/main" id="{3AAAFA42-9B97-4BA2-BDF2-DC34ADCBA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41957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7" name="Text Box 9">
            <a:extLst>
              <a:ext uri="{FF2B5EF4-FFF2-40B4-BE49-F238E27FC236}">
                <a16:creationId xmlns:a16="http://schemas.microsoft.com/office/drawing/2014/main" id="{61EC9F90-DB96-4CCE-B554-E21B2DBDE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553243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Tornillo de banco</a:t>
            </a:r>
          </a:p>
        </p:txBody>
      </p:sp>
      <p:pic>
        <p:nvPicPr>
          <p:cNvPr id="258058" name="Picture 10" descr="Foto de un alicate boca de pato">
            <a:extLst>
              <a:ext uri="{FF2B5EF4-FFF2-40B4-BE49-F238E27FC236}">
                <a16:creationId xmlns:a16="http://schemas.microsoft.com/office/drawing/2014/main" id="{66D0B744-6D6D-4411-BF0F-EDDB6E73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18494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9" name="Text Box 11">
            <a:extLst>
              <a:ext uri="{FF2B5EF4-FFF2-40B4-BE49-F238E27FC236}">
                <a16:creationId xmlns:a16="http://schemas.microsoft.com/office/drawing/2014/main" id="{E83BB75C-B14C-4BD3-8501-30582DB84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306863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Alicates boca pato</a:t>
            </a:r>
          </a:p>
        </p:txBody>
      </p:sp>
      <p:pic>
        <p:nvPicPr>
          <p:cNvPr id="258060" name="Picture 12" descr="Foto de un alicate de corte">
            <a:extLst>
              <a:ext uri="{FF2B5EF4-FFF2-40B4-BE49-F238E27FC236}">
                <a16:creationId xmlns:a16="http://schemas.microsoft.com/office/drawing/2014/main" id="{AE57655E-60D6-4F34-BDCB-44D1E971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38941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61" name="Text Box 13">
            <a:extLst>
              <a:ext uri="{FF2B5EF4-FFF2-40B4-BE49-F238E27FC236}">
                <a16:creationId xmlns:a16="http://schemas.microsoft.com/office/drawing/2014/main" id="{41588D07-63C1-4917-8D61-8557CF77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514508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Alicates</a:t>
            </a:r>
          </a:p>
        </p:txBody>
      </p:sp>
      <p:sp>
        <p:nvSpPr>
          <p:cNvPr id="258062" name="Rectangle 14">
            <a:extLst>
              <a:ext uri="{FF2B5EF4-FFF2-40B4-BE49-F238E27FC236}">
                <a16:creationId xmlns:a16="http://schemas.microsoft.com/office/drawing/2014/main" id="{21925A6A-C10D-440C-8865-DD7A5C385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86979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>
            <a:extLst>
              <a:ext uri="{FF2B5EF4-FFF2-40B4-BE49-F238E27FC236}">
                <a16:creationId xmlns:a16="http://schemas.microsoft.com/office/drawing/2014/main" id="{8EE69087-0E38-4D45-97D4-0B2D536CB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1882775"/>
            <a:ext cx="557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MEDIR</a:t>
            </a:r>
          </a:p>
        </p:txBody>
      </p:sp>
      <p:sp>
        <p:nvSpPr>
          <p:cNvPr id="259075" name="Text Box 3">
            <a:extLst>
              <a:ext uri="{FF2B5EF4-FFF2-40B4-BE49-F238E27FC236}">
                <a16:creationId xmlns:a16="http://schemas.microsoft.com/office/drawing/2014/main" id="{6B7EDA05-202A-4D7D-A44B-1502DDFE2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474503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Calibre o pie de rey</a:t>
            </a:r>
          </a:p>
        </p:txBody>
      </p:sp>
      <p:pic>
        <p:nvPicPr>
          <p:cNvPr id="259076" name="Picture 4">
            <a:extLst>
              <a:ext uri="{FF2B5EF4-FFF2-40B4-BE49-F238E27FC236}">
                <a16:creationId xmlns:a16="http://schemas.microsoft.com/office/drawing/2014/main" id="{16552146-E335-4B27-8F66-7654528D6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97200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7" name="Picture 5">
            <a:extLst>
              <a:ext uri="{FF2B5EF4-FFF2-40B4-BE49-F238E27FC236}">
                <a16:creationId xmlns:a16="http://schemas.microsoft.com/office/drawing/2014/main" id="{81CAC171-5F72-4145-9AEB-679B61D5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613025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078" name="Picture 6">
            <a:extLst>
              <a:ext uri="{FF2B5EF4-FFF2-40B4-BE49-F238E27FC236}">
                <a16:creationId xmlns:a16="http://schemas.microsoft.com/office/drawing/2014/main" id="{B20AFB5B-24AB-41DC-9CEC-198DBFF75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643188"/>
            <a:ext cx="124142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9" name="Text Box 7">
            <a:extLst>
              <a:ext uri="{FF2B5EF4-FFF2-40B4-BE49-F238E27FC236}">
                <a16:creationId xmlns:a16="http://schemas.microsoft.com/office/drawing/2014/main" id="{E66AD95C-C056-4626-8E9E-1382F0182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434975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Metro</a:t>
            </a:r>
          </a:p>
        </p:txBody>
      </p:sp>
      <p:pic>
        <p:nvPicPr>
          <p:cNvPr id="259080" name="Picture 8">
            <a:extLst>
              <a:ext uri="{FF2B5EF4-FFF2-40B4-BE49-F238E27FC236}">
                <a16:creationId xmlns:a16="http://schemas.microsoft.com/office/drawing/2014/main" id="{5D7EC4B7-7969-4E7D-BF6D-5959A184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3482975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81" name="Text Box 9">
            <a:extLst>
              <a:ext uri="{FF2B5EF4-FFF2-40B4-BE49-F238E27FC236}">
                <a16:creationId xmlns:a16="http://schemas.microsoft.com/office/drawing/2014/main" id="{BD0A2343-8B87-4CE2-A9A1-B534120E2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713" y="5478463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Nivel</a:t>
            </a:r>
          </a:p>
        </p:txBody>
      </p:sp>
      <p:pic>
        <p:nvPicPr>
          <p:cNvPr id="259082" name="Picture 10" descr="Foto de detalle de la escala de medición de una regla">
            <a:hlinkClick r:id="rId6"/>
            <a:extLst>
              <a:ext uri="{FF2B5EF4-FFF2-40B4-BE49-F238E27FC236}">
                <a16:creationId xmlns:a16="http://schemas.microsoft.com/office/drawing/2014/main" id="{63A418BC-8A1B-4094-85F8-E69B3C32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15922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83" name="Text Box 11">
            <a:extLst>
              <a:ext uri="{FF2B5EF4-FFF2-40B4-BE49-F238E27FC236}">
                <a16:creationId xmlns:a16="http://schemas.microsoft.com/office/drawing/2014/main" id="{61BB2F3D-B66D-479A-A1A2-320F4604A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50" y="252095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Reglas</a:t>
            </a:r>
          </a:p>
        </p:txBody>
      </p:sp>
      <p:pic>
        <p:nvPicPr>
          <p:cNvPr id="259084" name="Picture 12" descr="Foto comparativa de varias reglas de metal de distintos tamaños">
            <a:hlinkClick r:id="rId8"/>
            <a:extLst>
              <a:ext uri="{FF2B5EF4-FFF2-40B4-BE49-F238E27FC236}">
                <a16:creationId xmlns:a16="http://schemas.microsoft.com/office/drawing/2014/main" id="{6111A8E2-07D7-4BBB-8D83-4840D12D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5811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5" name="Picture 13" descr="Foto 3 de un micrómetro">
            <a:hlinkClick r:id="rId10"/>
            <a:extLst>
              <a:ext uri="{FF2B5EF4-FFF2-40B4-BE49-F238E27FC236}">
                <a16:creationId xmlns:a16="http://schemas.microsoft.com/office/drawing/2014/main" id="{5E83CD39-4AF3-4E72-9786-59C0AA21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53578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86" name="Text Box 14">
            <a:extLst>
              <a:ext uri="{FF2B5EF4-FFF2-40B4-BE49-F238E27FC236}">
                <a16:creationId xmlns:a16="http://schemas.microsoft.com/office/drawing/2014/main" id="{9C056AD5-41DC-44D6-B407-DDA36578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6327775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Micrómetro</a:t>
            </a:r>
          </a:p>
        </p:txBody>
      </p:sp>
      <p:pic>
        <p:nvPicPr>
          <p:cNvPr id="259087" name="Picture 15" descr="Foto 2 de un flexómetro">
            <a:hlinkClick r:id="rId12"/>
            <a:extLst>
              <a:ext uri="{FF2B5EF4-FFF2-40B4-BE49-F238E27FC236}">
                <a16:creationId xmlns:a16="http://schemas.microsoft.com/office/drawing/2014/main" id="{F06F8883-70E3-4A0D-B788-6A0D89A7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2702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88" name="Text Box 16">
            <a:extLst>
              <a:ext uri="{FF2B5EF4-FFF2-40B4-BE49-F238E27FC236}">
                <a16:creationId xmlns:a16="http://schemas.microsoft.com/office/drawing/2014/main" id="{DCCE4B26-D0E9-47CC-8A86-BE118F78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448945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Flexómetro</a:t>
            </a:r>
          </a:p>
        </p:txBody>
      </p:sp>
      <p:pic>
        <p:nvPicPr>
          <p:cNvPr id="259089" name="Picture 17" descr="Foto que muestra diferentes tipos de escuadras">
            <a:hlinkClick r:id="rId14"/>
            <a:extLst>
              <a:ext uri="{FF2B5EF4-FFF2-40B4-BE49-F238E27FC236}">
                <a16:creationId xmlns:a16="http://schemas.microsoft.com/office/drawing/2014/main" id="{1B4FC57B-45EB-45E6-B79D-B09BF81A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507682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90" name="Picture 18" descr="Foto de una escuadra con regla">
            <a:hlinkClick r:id="rId16"/>
            <a:extLst>
              <a:ext uri="{FF2B5EF4-FFF2-40B4-BE49-F238E27FC236}">
                <a16:creationId xmlns:a16="http://schemas.microsoft.com/office/drawing/2014/main" id="{EB4027C4-19D2-4C12-841A-35727AB5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50561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91" name="Text Box 19">
            <a:extLst>
              <a:ext uri="{FF2B5EF4-FFF2-40B4-BE49-F238E27FC236}">
                <a16:creationId xmlns:a16="http://schemas.microsoft.com/office/drawing/2014/main" id="{12C17E26-9344-4D85-8C9C-4AD744420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614680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Escuadra</a:t>
            </a:r>
          </a:p>
        </p:txBody>
      </p:sp>
      <p:sp>
        <p:nvSpPr>
          <p:cNvPr id="259092" name="Rectangle 20">
            <a:extLst>
              <a:ext uri="{FF2B5EF4-FFF2-40B4-BE49-F238E27FC236}">
                <a16:creationId xmlns:a16="http://schemas.microsoft.com/office/drawing/2014/main" id="{74861EB2-48E6-484F-853C-1128E2131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" y="142875"/>
            <a:ext cx="852011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>
            <a:extLst>
              <a:ext uri="{FF2B5EF4-FFF2-40B4-BE49-F238E27FC236}">
                <a16:creationId xmlns:a16="http://schemas.microsoft.com/office/drawing/2014/main" id="{BD61B88E-42D7-474D-A637-E8CADA16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1743075"/>
            <a:ext cx="531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SERRAR</a:t>
            </a:r>
          </a:p>
        </p:txBody>
      </p:sp>
      <p:sp>
        <p:nvSpPr>
          <p:cNvPr id="260099" name="Text Box 3">
            <a:extLst>
              <a:ext uri="{FF2B5EF4-FFF2-40B4-BE49-F238E27FC236}">
                <a16:creationId xmlns:a16="http://schemas.microsoft.com/office/drawing/2014/main" id="{C899D02B-E2CA-4DB3-ADD2-E5645CEBC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4583113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Serrucho</a:t>
            </a:r>
          </a:p>
        </p:txBody>
      </p:sp>
      <p:sp>
        <p:nvSpPr>
          <p:cNvPr id="260100" name="Text Box 4">
            <a:extLst>
              <a:ext uri="{FF2B5EF4-FFF2-40B4-BE49-F238E27FC236}">
                <a16:creationId xmlns:a16="http://schemas.microsoft.com/office/drawing/2014/main" id="{6A224B2F-B952-4113-9531-438CC60CB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3776663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Serrucho de costilla</a:t>
            </a:r>
          </a:p>
        </p:txBody>
      </p:sp>
      <p:sp>
        <p:nvSpPr>
          <p:cNvPr id="260101" name="Text Box 5">
            <a:extLst>
              <a:ext uri="{FF2B5EF4-FFF2-40B4-BE49-F238E27FC236}">
                <a16:creationId xmlns:a16="http://schemas.microsoft.com/office/drawing/2014/main" id="{2C4B5022-1351-42CB-9B0F-AF89FC8D0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4595813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/>
              <a:t>Sierra de arco</a:t>
            </a:r>
          </a:p>
        </p:txBody>
      </p:sp>
      <p:pic>
        <p:nvPicPr>
          <p:cNvPr id="260102" name="Picture 6">
            <a:extLst>
              <a:ext uri="{FF2B5EF4-FFF2-40B4-BE49-F238E27FC236}">
                <a16:creationId xmlns:a16="http://schemas.microsoft.com/office/drawing/2014/main" id="{3487865F-7D43-48D5-8E8B-AE57394C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201988"/>
            <a:ext cx="1573212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3" name="Picture 7">
            <a:extLst>
              <a:ext uri="{FF2B5EF4-FFF2-40B4-BE49-F238E27FC236}">
                <a16:creationId xmlns:a16="http://schemas.microsoft.com/office/drawing/2014/main" id="{56BAAE5C-B337-469B-BF68-1FEE1C0F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2503488"/>
            <a:ext cx="157321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0104" name="Picture 8">
            <a:extLst>
              <a:ext uri="{FF2B5EF4-FFF2-40B4-BE49-F238E27FC236}">
                <a16:creationId xmlns:a16="http://schemas.microsoft.com/office/drawing/2014/main" id="{514AE403-2114-4317-8997-E02188DC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3190875"/>
            <a:ext cx="157321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105" name="Text Box 9">
            <a:extLst>
              <a:ext uri="{FF2B5EF4-FFF2-40B4-BE49-F238E27FC236}">
                <a16:creationId xmlns:a16="http://schemas.microsoft.com/office/drawing/2014/main" id="{C8ECB8CA-0020-45F7-9122-634EBADA4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32618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MADERA</a:t>
            </a:r>
          </a:p>
        </p:txBody>
      </p:sp>
      <p:sp>
        <p:nvSpPr>
          <p:cNvPr id="260106" name="Text Box 10">
            <a:extLst>
              <a:ext uri="{FF2B5EF4-FFF2-40B4-BE49-F238E27FC236}">
                <a16:creationId xmlns:a16="http://schemas.microsoft.com/office/drawing/2014/main" id="{F071F862-D8FD-4C81-A667-F8F1DAAC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5314950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METAL</a:t>
            </a:r>
          </a:p>
        </p:txBody>
      </p:sp>
      <p:pic>
        <p:nvPicPr>
          <p:cNvPr id="260107" name="Picture 11">
            <a:extLst>
              <a:ext uri="{FF2B5EF4-FFF2-40B4-BE49-F238E27FC236}">
                <a16:creationId xmlns:a16="http://schemas.microsoft.com/office/drawing/2014/main" id="{0F738F22-C2FF-4925-9417-AA9851843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4424363"/>
            <a:ext cx="1573212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0108" name="Text Box 12">
            <a:extLst>
              <a:ext uri="{FF2B5EF4-FFF2-40B4-BE49-F238E27FC236}">
                <a16:creationId xmlns:a16="http://schemas.microsoft.com/office/drawing/2014/main" id="{0E7A90E2-E788-4758-B174-4153BA99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5638800"/>
            <a:ext cx="2312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Sierra de marquetería</a:t>
            </a:r>
          </a:p>
        </p:txBody>
      </p:sp>
      <p:sp>
        <p:nvSpPr>
          <p:cNvPr id="260109" name="Rectangle 13">
            <a:extLst>
              <a:ext uri="{FF2B5EF4-FFF2-40B4-BE49-F238E27FC236}">
                <a16:creationId xmlns:a16="http://schemas.microsoft.com/office/drawing/2014/main" id="{8C420F82-65D1-4729-B341-C37F1DCEE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69791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>
            <a:extLst>
              <a:ext uri="{FF2B5EF4-FFF2-40B4-BE49-F238E27FC236}">
                <a16:creationId xmlns:a16="http://schemas.microsoft.com/office/drawing/2014/main" id="{C636ABDA-F8ED-4ACE-AE01-BE6A63AD0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914525"/>
            <a:ext cx="532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CORTAR</a:t>
            </a:r>
          </a:p>
        </p:txBody>
      </p:sp>
      <p:sp>
        <p:nvSpPr>
          <p:cNvPr id="261123" name="Text Box 3">
            <a:extLst>
              <a:ext uri="{FF2B5EF4-FFF2-40B4-BE49-F238E27FC236}">
                <a16:creationId xmlns:a16="http://schemas.microsoft.com/office/drawing/2014/main" id="{C5FCD64C-09E6-46D8-A7C9-10075A031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488" y="4614863"/>
            <a:ext cx="2312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Tijeras de chapa o cizalla</a:t>
            </a:r>
          </a:p>
        </p:txBody>
      </p:sp>
      <p:sp>
        <p:nvSpPr>
          <p:cNvPr id="261124" name="Text Box 4">
            <a:extLst>
              <a:ext uri="{FF2B5EF4-FFF2-40B4-BE49-F238E27FC236}">
                <a16:creationId xmlns:a16="http://schemas.microsoft.com/office/drawing/2014/main" id="{18D0D426-86AE-4282-86C7-93EA7759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5337175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Tijeras</a:t>
            </a:r>
          </a:p>
        </p:txBody>
      </p:sp>
      <p:pic>
        <p:nvPicPr>
          <p:cNvPr id="261125" name="Picture 5">
            <a:extLst>
              <a:ext uri="{FF2B5EF4-FFF2-40B4-BE49-F238E27FC236}">
                <a16:creationId xmlns:a16="http://schemas.microsoft.com/office/drawing/2014/main" id="{77799466-4990-4FE0-9EBF-4198C8FE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2743200"/>
            <a:ext cx="102076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6" name="Picture 6">
            <a:extLst>
              <a:ext uri="{FF2B5EF4-FFF2-40B4-BE49-F238E27FC236}">
                <a16:creationId xmlns:a16="http://schemas.microsoft.com/office/drawing/2014/main" id="{8C4FAEA2-E039-41F9-8EB0-9176EF220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09863"/>
            <a:ext cx="10572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7" name="Picture 7">
            <a:extLst>
              <a:ext uri="{FF2B5EF4-FFF2-40B4-BE49-F238E27FC236}">
                <a16:creationId xmlns:a16="http://schemas.microsoft.com/office/drawing/2014/main" id="{ACF8D576-09DA-4187-A74C-A498B46B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4044950"/>
            <a:ext cx="1573212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1128" name="Picture 8" descr="Foto de un cutter corriente">
            <a:extLst>
              <a:ext uri="{FF2B5EF4-FFF2-40B4-BE49-F238E27FC236}">
                <a16:creationId xmlns:a16="http://schemas.microsoft.com/office/drawing/2014/main" id="{820DBEEA-EC20-42F1-AF0F-8EA99FC2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1839913"/>
            <a:ext cx="1198562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129" name="Picture 9" descr="Foto de varios tipos de cutter">
            <a:extLst>
              <a:ext uri="{FF2B5EF4-FFF2-40B4-BE49-F238E27FC236}">
                <a16:creationId xmlns:a16="http://schemas.microsoft.com/office/drawing/2014/main" id="{011DFE74-0835-4838-B170-F0BA43C2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1839913"/>
            <a:ext cx="15652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0" name="Text Box 10">
            <a:extLst>
              <a:ext uri="{FF2B5EF4-FFF2-40B4-BE49-F238E27FC236}">
                <a16:creationId xmlns:a16="http://schemas.microsoft.com/office/drawing/2014/main" id="{013C5417-5F9A-48DC-854D-920D40DB1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328295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Cutter</a:t>
            </a:r>
          </a:p>
        </p:txBody>
      </p:sp>
      <p:pic>
        <p:nvPicPr>
          <p:cNvPr id="261131" name="Picture 11" descr="Foto de un serrucho">
            <a:extLst>
              <a:ext uri="{FF2B5EF4-FFF2-40B4-BE49-F238E27FC236}">
                <a16:creationId xmlns:a16="http://schemas.microsoft.com/office/drawing/2014/main" id="{6E7B8D36-1F40-41ED-9B61-A2ED842C0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4711700"/>
            <a:ext cx="14144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2" name="Text Box 12">
            <a:extLst>
              <a:ext uri="{FF2B5EF4-FFF2-40B4-BE49-F238E27FC236}">
                <a16:creationId xmlns:a16="http://schemas.microsoft.com/office/drawing/2014/main" id="{51A5C808-E40A-474A-A87A-719C50A25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6169025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Serrucho</a:t>
            </a:r>
          </a:p>
        </p:txBody>
      </p:sp>
      <p:pic>
        <p:nvPicPr>
          <p:cNvPr id="261133" name="Picture 13" descr="Foto que muestra dos seguetas, una de ellas con el arco grande y otra con el arco pequeño">
            <a:extLst>
              <a:ext uri="{FF2B5EF4-FFF2-40B4-BE49-F238E27FC236}">
                <a16:creationId xmlns:a16="http://schemas.microsoft.com/office/drawing/2014/main" id="{3A70F09E-B92F-4252-B5B2-0BB317B9F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51400"/>
            <a:ext cx="128587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34" name="Text Box 14">
            <a:extLst>
              <a:ext uri="{FF2B5EF4-FFF2-40B4-BE49-F238E27FC236}">
                <a16:creationId xmlns:a16="http://schemas.microsoft.com/office/drawing/2014/main" id="{7ABA4B62-70EE-4F7A-BD2C-D8ADC657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619283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Segueta</a:t>
            </a:r>
          </a:p>
        </p:txBody>
      </p:sp>
      <p:sp>
        <p:nvSpPr>
          <p:cNvPr id="261135" name="Rectangle 15">
            <a:extLst>
              <a:ext uri="{FF2B5EF4-FFF2-40B4-BE49-F238E27FC236}">
                <a16:creationId xmlns:a16="http://schemas.microsoft.com/office/drawing/2014/main" id="{32C3BBB2-9E8F-4814-A978-0BCE8E0B4F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800" y="142875"/>
            <a:ext cx="852011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Foto de un cortatubos">
            <a:extLst>
              <a:ext uri="{FF2B5EF4-FFF2-40B4-BE49-F238E27FC236}">
                <a16:creationId xmlns:a16="http://schemas.microsoft.com/office/drawing/2014/main" id="{FCC9A8EC-97E0-44C7-BD89-43B48573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4337050"/>
            <a:ext cx="152241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7" name="Text Box 3">
            <a:extLst>
              <a:ext uri="{FF2B5EF4-FFF2-40B4-BE49-F238E27FC236}">
                <a16:creationId xmlns:a16="http://schemas.microsoft.com/office/drawing/2014/main" id="{5C507D8C-EDB4-445D-80E2-867813D9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413" y="5803900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Cortatubos</a:t>
            </a:r>
          </a:p>
        </p:txBody>
      </p:sp>
      <p:pic>
        <p:nvPicPr>
          <p:cNvPr id="262148" name="Picture 4" descr="Sierra de arco con mango de plástico">
            <a:extLst>
              <a:ext uri="{FF2B5EF4-FFF2-40B4-BE49-F238E27FC236}">
                <a16:creationId xmlns:a16="http://schemas.microsoft.com/office/drawing/2014/main" id="{8C61E140-4D2E-4910-9C40-69F87B09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475163"/>
            <a:ext cx="1628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49" name="Text Box 5">
            <a:extLst>
              <a:ext uri="{FF2B5EF4-FFF2-40B4-BE49-F238E27FC236}">
                <a16:creationId xmlns:a16="http://schemas.microsoft.com/office/drawing/2014/main" id="{C5F50FFF-24B2-481B-994F-9F53A13CA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6200775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Sierra de arco</a:t>
            </a:r>
          </a:p>
        </p:txBody>
      </p:sp>
      <p:pic>
        <p:nvPicPr>
          <p:cNvPr id="262150" name="Picture 6" descr="Foto de un serrucho de costilla con la hoja ancha y el mango abierto">
            <a:extLst>
              <a:ext uri="{FF2B5EF4-FFF2-40B4-BE49-F238E27FC236}">
                <a16:creationId xmlns:a16="http://schemas.microsoft.com/office/drawing/2014/main" id="{19EC9990-15E0-4975-BED3-99DB2777E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2193925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1" name="Text Box 7">
            <a:extLst>
              <a:ext uri="{FF2B5EF4-FFF2-40B4-BE49-F238E27FC236}">
                <a16:creationId xmlns:a16="http://schemas.microsoft.com/office/drawing/2014/main" id="{CCEBDE3D-582E-4FAC-9735-3E6F9054A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0" y="3509963"/>
            <a:ext cx="2312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Serrucho de costilla</a:t>
            </a:r>
          </a:p>
        </p:txBody>
      </p:sp>
      <p:pic>
        <p:nvPicPr>
          <p:cNvPr id="262152" name="Picture 8" descr="Otra foto de una sierra de calar">
            <a:extLst>
              <a:ext uri="{FF2B5EF4-FFF2-40B4-BE49-F238E27FC236}">
                <a16:creationId xmlns:a16="http://schemas.microsoft.com/office/drawing/2014/main" id="{2432E335-94A2-49EE-943B-47A9CBD2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474913"/>
            <a:ext cx="155575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3" name="Text Box 9">
            <a:extLst>
              <a:ext uri="{FF2B5EF4-FFF2-40B4-BE49-F238E27FC236}">
                <a16:creationId xmlns:a16="http://schemas.microsoft.com/office/drawing/2014/main" id="{A5E0A288-DC60-48E9-B5FD-BCEB1F039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5" y="379888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Sierra de calar</a:t>
            </a:r>
          </a:p>
        </p:txBody>
      </p:sp>
      <p:sp>
        <p:nvSpPr>
          <p:cNvPr id="262154" name="Text Box 10">
            <a:extLst>
              <a:ext uri="{FF2B5EF4-FFF2-40B4-BE49-F238E27FC236}">
                <a16:creationId xmlns:a16="http://schemas.microsoft.com/office/drawing/2014/main" id="{D177300B-D88E-49AD-B833-D15DCEDB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4330700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Segueta eléctrica</a:t>
            </a:r>
          </a:p>
        </p:txBody>
      </p:sp>
      <p:pic>
        <p:nvPicPr>
          <p:cNvPr id="262155" name="Picture 11" descr="Foto de una segueta eléctrica">
            <a:extLst>
              <a:ext uri="{FF2B5EF4-FFF2-40B4-BE49-F238E27FC236}">
                <a16:creationId xmlns:a16="http://schemas.microsoft.com/office/drawing/2014/main" id="{551CA852-9800-4175-B684-8677D64B0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33131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6" name="Text Box 12">
            <a:extLst>
              <a:ext uri="{FF2B5EF4-FFF2-40B4-BE49-F238E27FC236}">
                <a16:creationId xmlns:a16="http://schemas.microsoft.com/office/drawing/2014/main" id="{A9E27CE9-9CAF-41EF-9F1B-E8C47D1D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914525"/>
            <a:ext cx="532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CORTAR</a:t>
            </a:r>
          </a:p>
        </p:txBody>
      </p:sp>
      <p:sp>
        <p:nvSpPr>
          <p:cNvPr id="262157" name="Rectangle 13">
            <a:extLst>
              <a:ext uri="{FF2B5EF4-FFF2-40B4-BE49-F238E27FC236}">
                <a16:creationId xmlns:a16="http://schemas.microsoft.com/office/drawing/2014/main" id="{10F21FDC-13FF-4C30-B43D-5F21F40A4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69791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9F25077D-709E-4E1F-9EEE-149B535F3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144463"/>
            <a:ext cx="8229600" cy="909637"/>
          </a:xfrm>
        </p:spPr>
        <p:txBody>
          <a:bodyPr/>
          <a:lstStyle/>
          <a:p>
            <a:r>
              <a:rPr lang="es-ES" altLang="es-ES">
                <a:latin typeface="Comic Sans MS" panose="030F0702030302020204" pitchFamily="66" charset="0"/>
              </a:rPr>
              <a:t>1. Introducción</a:t>
            </a:r>
          </a:p>
        </p:txBody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5C4A1925-FA69-4D3E-A60C-CD76D8F5C9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altLang="es-ES" sz="28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La </a:t>
            </a:r>
            <a:r>
              <a:rPr lang="es-ES" altLang="es-ES" sz="2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FINALIDAD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de la tecnología es construir objetos y sistemas técnicos capaces de resolver los problemas humanos y de satisfacer sus necesidades, tanto individuales como colectivas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>
            <a:extLst>
              <a:ext uri="{FF2B5EF4-FFF2-40B4-BE49-F238E27FC236}">
                <a16:creationId xmlns:a16="http://schemas.microsoft.com/office/drawing/2014/main" id="{0B8DF802-FDF5-4715-8C95-DF16ACD0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1797050"/>
            <a:ext cx="5175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LIMAR</a:t>
            </a:r>
          </a:p>
        </p:txBody>
      </p:sp>
      <p:pic>
        <p:nvPicPr>
          <p:cNvPr id="263171" name="Picture 3" descr="Foto de un cepillo de carpintero">
            <a:extLst>
              <a:ext uri="{FF2B5EF4-FFF2-40B4-BE49-F238E27FC236}">
                <a16:creationId xmlns:a16="http://schemas.microsoft.com/office/drawing/2014/main" id="{4D260232-9B1B-4067-B415-DDF64C6C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546417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2" name="Picture 4" descr="Foto de un cepillo de carpintero con mango de madera">
            <a:extLst>
              <a:ext uri="{FF2B5EF4-FFF2-40B4-BE49-F238E27FC236}">
                <a16:creationId xmlns:a16="http://schemas.microsoft.com/office/drawing/2014/main" id="{D51759A5-5FE0-47B5-87AF-D3E459C8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5402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3" name="Picture 5" descr="Foto de un cepillo de carpintero con el cuerpo metálico">
            <a:extLst>
              <a:ext uri="{FF2B5EF4-FFF2-40B4-BE49-F238E27FC236}">
                <a16:creationId xmlns:a16="http://schemas.microsoft.com/office/drawing/2014/main" id="{28C35B26-33CE-40AF-B42C-307EE947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45735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4" name="Text Box 6">
            <a:extLst>
              <a:ext uri="{FF2B5EF4-FFF2-40B4-BE49-F238E27FC236}">
                <a16:creationId xmlns:a16="http://schemas.microsoft.com/office/drawing/2014/main" id="{DDF93229-D25F-4834-B905-93A3894A7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6338888"/>
            <a:ext cx="315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latin typeface="Comic Sans MS" panose="030F0702030302020204" pitchFamily="66" charset="0"/>
              </a:rPr>
              <a:t>Cepillo de carpintero</a:t>
            </a:r>
          </a:p>
        </p:txBody>
      </p:sp>
      <p:pic>
        <p:nvPicPr>
          <p:cNvPr id="263175" name="Picture 7" descr="Foto de dos ecofina, una de media caña y la otra redonda">
            <a:extLst>
              <a:ext uri="{FF2B5EF4-FFF2-40B4-BE49-F238E27FC236}">
                <a16:creationId xmlns:a16="http://schemas.microsoft.com/office/drawing/2014/main" id="{F6A37A12-2E02-472B-B08A-D9309EEBD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321627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6" name="Picture 8" descr="Foto de una escofina de media caña separada del mango de madera">
            <a:extLst>
              <a:ext uri="{FF2B5EF4-FFF2-40B4-BE49-F238E27FC236}">
                <a16:creationId xmlns:a16="http://schemas.microsoft.com/office/drawing/2014/main" id="{607229B2-E3F0-45CA-93A2-50486A7D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32178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7" name="Text Box 9">
            <a:extLst>
              <a:ext uri="{FF2B5EF4-FFF2-40B4-BE49-F238E27FC236}">
                <a16:creationId xmlns:a16="http://schemas.microsoft.com/office/drawing/2014/main" id="{222CDDB7-5006-4A88-9C0F-88719389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913" y="421005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latin typeface="Comic Sans MS" panose="030F0702030302020204" pitchFamily="66" charset="0"/>
              </a:rPr>
              <a:t>Escofina</a:t>
            </a:r>
          </a:p>
        </p:txBody>
      </p:sp>
      <p:pic>
        <p:nvPicPr>
          <p:cNvPr id="263178" name="Picture 10" descr="Foto de tres formones con cuchillas de diferentes formas">
            <a:extLst>
              <a:ext uri="{FF2B5EF4-FFF2-40B4-BE49-F238E27FC236}">
                <a16:creationId xmlns:a16="http://schemas.microsoft.com/office/drawing/2014/main" id="{C541F515-9562-4930-9261-79068CE5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3" y="18494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9" name="Picture 11" descr="Foto de detalle de la cuchilla de un formón">
            <a:extLst>
              <a:ext uri="{FF2B5EF4-FFF2-40B4-BE49-F238E27FC236}">
                <a16:creationId xmlns:a16="http://schemas.microsoft.com/office/drawing/2014/main" id="{B8FE3AD5-F8EC-4A95-98C1-6C60C505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188277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0" name="Text Box 12">
            <a:extLst>
              <a:ext uri="{FF2B5EF4-FFF2-40B4-BE49-F238E27FC236}">
                <a16:creationId xmlns:a16="http://schemas.microsoft.com/office/drawing/2014/main" id="{2DDED19E-7879-4397-B530-AAC025CD5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450" y="287655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latin typeface="Comic Sans MS" panose="030F0702030302020204" pitchFamily="66" charset="0"/>
              </a:rPr>
              <a:t>Formón</a:t>
            </a:r>
          </a:p>
        </p:txBody>
      </p:sp>
      <p:pic>
        <p:nvPicPr>
          <p:cNvPr id="263181" name="Picture 13" descr="Foto de una gubia">
            <a:extLst>
              <a:ext uri="{FF2B5EF4-FFF2-40B4-BE49-F238E27FC236}">
                <a16:creationId xmlns:a16="http://schemas.microsoft.com/office/drawing/2014/main" id="{08755D73-E2EC-4B76-9A18-FCD5EAA3E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49069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2" name="Picture 14" descr="Foto de diferentes gubias">
            <a:extLst>
              <a:ext uri="{FF2B5EF4-FFF2-40B4-BE49-F238E27FC236}">
                <a16:creationId xmlns:a16="http://schemas.microsoft.com/office/drawing/2014/main" id="{DEF2CF75-F4CB-4046-8C56-46EA6706C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069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3" name="Text Box 15">
            <a:extLst>
              <a:ext uri="{FF2B5EF4-FFF2-40B4-BE49-F238E27FC236}">
                <a16:creationId xmlns:a16="http://schemas.microsoft.com/office/drawing/2014/main" id="{8E8323E5-5A92-4636-8E49-7808A694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973763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latin typeface="Comic Sans MS" panose="030F0702030302020204" pitchFamily="66" charset="0"/>
              </a:rPr>
              <a:t>Gubia</a:t>
            </a:r>
          </a:p>
        </p:txBody>
      </p:sp>
      <p:sp>
        <p:nvSpPr>
          <p:cNvPr id="263184" name="Text Box 16">
            <a:extLst>
              <a:ext uri="{FF2B5EF4-FFF2-40B4-BE49-F238E27FC236}">
                <a16:creationId xmlns:a16="http://schemas.microsoft.com/office/drawing/2014/main" id="{956CBA93-3D6C-446B-8AC2-D1BB85D55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075" y="4478338"/>
            <a:ext cx="1765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latin typeface="Comic Sans MS" panose="030F0702030302020204" pitchFamily="66" charset="0"/>
              </a:rPr>
              <a:t>Lijadora eléctrica</a:t>
            </a:r>
          </a:p>
        </p:txBody>
      </p:sp>
      <p:pic>
        <p:nvPicPr>
          <p:cNvPr id="263185" name="Picture 17" descr="Foto de una lijadora eléctrica">
            <a:extLst>
              <a:ext uri="{FF2B5EF4-FFF2-40B4-BE49-F238E27FC236}">
                <a16:creationId xmlns:a16="http://schemas.microsoft.com/office/drawing/2014/main" id="{0AAEC367-759B-46A7-9623-C0808657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343217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6" name="Picture 18" descr="Foto de diferentes limas, una triangular, otra de media caña y otra plana">
            <a:extLst>
              <a:ext uri="{FF2B5EF4-FFF2-40B4-BE49-F238E27FC236}">
                <a16:creationId xmlns:a16="http://schemas.microsoft.com/office/drawing/2014/main" id="{DDF12446-2C1E-49A8-8385-7DE500E0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27447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87" name="Picture 19" descr="Foto de diferentes hojas de lima">
            <a:extLst>
              <a:ext uri="{FF2B5EF4-FFF2-40B4-BE49-F238E27FC236}">
                <a16:creationId xmlns:a16="http://schemas.microsoft.com/office/drawing/2014/main" id="{574EC8E9-E814-4557-8F71-0C6E103BF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7416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88" name="Text Box 20">
            <a:extLst>
              <a:ext uri="{FF2B5EF4-FFF2-40B4-BE49-F238E27FC236}">
                <a16:creationId xmlns:a16="http://schemas.microsoft.com/office/drawing/2014/main" id="{47FB79E1-1027-4AA3-AE0D-B3FDDBF2D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760788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latin typeface="Comic Sans MS" panose="030F0702030302020204" pitchFamily="66" charset="0"/>
              </a:rPr>
              <a:t>Lima</a:t>
            </a:r>
          </a:p>
        </p:txBody>
      </p:sp>
      <p:pic>
        <p:nvPicPr>
          <p:cNvPr id="263189" name="Picture 21" descr="Foto de papel de lija de madera de grano fino">
            <a:extLst>
              <a:ext uri="{FF2B5EF4-FFF2-40B4-BE49-F238E27FC236}">
                <a16:creationId xmlns:a16="http://schemas.microsoft.com/office/drawing/2014/main" id="{DB3C6AB8-9FF1-48F2-81E0-439C259F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529272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90" name="Picture 22" descr="Foto de discos de lija para acoplar a una lijadora eléctrica">
            <a:extLst>
              <a:ext uri="{FF2B5EF4-FFF2-40B4-BE49-F238E27FC236}">
                <a16:creationId xmlns:a16="http://schemas.microsoft.com/office/drawing/2014/main" id="{DCFE923A-77D1-42C9-B9C9-F1FB41C0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3260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91" name="Text Box 23">
            <a:extLst>
              <a:ext uri="{FF2B5EF4-FFF2-40B4-BE49-F238E27FC236}">
                <a16:creationId xmlns:a16="http://schemas.microsoft.com/office/drawing/2014/main" id="{E50AA111-BC5A-43F9-96C9-6A419BFE9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6362700"/>
            <a:ext cx="1765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600">
                <a:latin typeface="Comic Sans MS" panose="030F0702030302020204" pitchFamily="66" charset="0"/>
              </a:rPr>
              <a:t>Lija</a:t>
            </a:r>
          </a:p>
        </p:txBody>
      </p:sp>
      <p:sp>
        <p:nvSpPr>
          <p:cNvPr id="263192" name="Rectangle 24">
            <a:extLst>
              <a:ext uri="{FF2B5EF4-FFF2-40B4-BE49-F238E27FC236}">
                <a16:creationId xmlns:a16="http://schemas.microsoft.com/office/drawing/2014/main" id="{2DE92185-8D78-4483-B8DC-52DFBC61A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42875"/>
            <a:ext cx="855186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Text Box 2">
            <a:extLst>
              <a:ext uri="{FF2B5EF4-FFF2-40B4-BE49-F238E27FC236}">
                <a16:creationId xmlns:a16="http://schemas.microsoft.com/office/drawing/2014/main" id="{8F00D8A0-9414-400D-B3E0-DC30F23A5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581150"/>
            <a:ext cx="6424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AGUJEREAR</a:t>
            </a:r>
          </a:p>
        </p:txBody>
      </p:sp>
      <p:sp>
        <p:nvSpPr>
          <p:cNvPr id="264195" name="Text Box 3">
            <a:extLst>
              <a:ext uri="{FF2B5EF4-FFF2-40B4-BE49-F238E27FC236}">
                <a16:creationId xmlns:a16="http://schemas.microsoft.com/office/drawing/2014/main" id="{DDD11D1C-C924-4BEB-9478-3E02B5B64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4895850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Barrena</a:t>
            </a:r>
          </a:p>
        </p:txBody>
      </p:sp>
      <p:sp>
        <p:nvSpPr>
          <p:cNvPr id="264196" name="Text Box 4">
            <a:extLst>
              <a:ext uri="{FF2B5EF4-FFF2-40B4-BE49-F238E27FC236}">
                <a16:creationId xmlns:a16="http://schemas.microsoft.com/office/drawing/2014/main" id="{49A18F67-775A-4F28-9091-B6CECA5BB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590550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Taladradora</a:t>
            </a:r>
          </a:p>
        </p:txBody>
      </p:sp>
      <p:pic>
        <p:nvPicPr>
          <p:cNvPr id="264197" name="Picture 5">
            <a:extLst>
              <a:ext uri="{FF2B5EF4-FFF2-40B4-BE49-F238E27FC236}">
                <a16:creationId xmlns:a16="http://schemas.microsoft.com/office/drawing/2014/main" id="{570C41B7-AAC3-48BC-A1FF-14ECEF44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3117850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198" name="Picture 6">
            <a:extLst>
              <a:ext uri="{FF2B5EF4-FFF2-40B4-BE49-F238E27FC236}">
                <a16:creationId xmlns:a16="http://schemas.microsoft.com/office/drawing/2014/main" id="{9B4C9DB2-9FF0-4768-B3ED-A027B81E2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4344988"/>
            <a:ext cx="10572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199" name="Picture 7">
            <a:extLst>
              <a:ext uri="{FF2B5EF4-FFF2-40B4-BE49-F238E27FC236}">
                <a16:creationId xmlns:a16="http://schemas.microsoft.com/office/drawing/2014/main" id="{FC4B33A8-68E2-46AA-920F-05A72308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086225"/>
            <a:ext cx="15732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200" name="Text Box 8">
            <a:extLst>
              <a:ext uri="{FF2B5EF4-FFF2-40B4-BE49-F238E27FC236}">
                <a16:creationId xmlns:a16="http://schemas.microsoft.com/office/drawing/2014/main" id="{CE8B95BE-B516-448A-BA64-B833C753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6080125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Berbiquí</a:t>
            </a:r>
          </a:p>
        </p:txBody>
      </p:sp>
      <p:pic>
        <p:nvPicPr>
          <p:cNvPr id="264201" name="Picture 9" descr="Foto de una fresadora">
            <a:extLst>
              <a:ext uri="{FF2B5EF4-FFF2-40B4-BE49-F238E27FC236}">
                <a16:creationId xmlns:a16="http://schemas.microsoft.com/office/drawing/2014/main" id="{E4CD3CEC-1F8D-454E-AE64-1570CA99A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7003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2" name="Text Box 10">
            <a:extLst>
              <a:ext uri="{FF2B5EF4-FFF2-40B4-BE49-F238E27FC236}">
                <a16:creationId xmlns:a16="http://schemas.microsoft.com/office/drawing/2014/main" id="{757CC870-DEC1-40AB-B142-C253900D7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681413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Fresadora</a:t>
            </a:r>
          </a:p>
        </p:txBody>
      </p:sp>
      <p:pic>
        <p:nvPicPr>
          <p:cNvPr id="264203" name="Picture 11" descr="Foto donde aparecen diferentes tipos de fresas">
            <a:extLst>
              <a:ext uri="{FF2B5EF4-FFF2-40B4-BE49-F238E27FC236}">
                <a16:creationId xmlns:a16="http://schemas.microsoft.com/office/drawing/2014/main" id="{D733B665-CB24-49B3-9030-4D76CCBD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7320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4" name="Picture 12" descr="Foto de una taladradora eléctrica">
            <a:extLst>
              <a:ext uri="{FF2B5EF4-FFF2-40B4-BE49-F238E27FC236}">
                <a16:creationId xmlns:a16="http://schemas.microsoft.com/office/drawing/2014/main" id="{1688AC6E-CE2C-4CA5-98D2-5E422D69E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42814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5" name="Picture 13" descr="Foto de varias broacas para diferentes materiales">
            <a:extLst>
              <a:ext uri="{FF2B5EF4-FFF2-40B4-BE49-F238E27FC236}">
                <a16:creationId xmlns:a16="http://schemas.microsoft.com/office/drawing/2014/main" id="{51B22B9E-F387-473C-A4E1-6865835D9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42910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6" name="Text Box 14">
            <a:extLst>
              <a:ext uri="{FF2B5EF4-FFF2-40B4-BE49-F238E27FC236}">
                <a16:creationId xmlns:a16="http://schemas.microsoft.com/office/drawing/2014/main" id="{3FC7CC4D-B968-43CE-ABB9-3305686A0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6763"/>
            <a:ext cx="23129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Taladradora de columna</a:t>
            </a:r>
          </a:p>
        </p:txBody>
      </p:sp>
      <p:pic>
        <p:nvPicPr>
          <p:cNvPr id="264207" name="Picture 15" descr="Foto de una taladradora montada sobre una columna">
            <a:extLst>
              <a:ext uri="{FF2B5EF4-FFF2-40B4-BE49-F238E27FC236}">
                <a16:creationId xmlns:a16="http://schemas.microsoft.com/office/drawing/2014/main" id="{7D09D08B-E7A0-4CF7-B067-4EC4A85E3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227012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08" name="Picture 16" descr="Foto de una taladradora de columna">
            <a:extLst>
              <a:ext uri="{FF2B5EF4-FFF2-40B4-BE49-F238E27FC236}">
                <a16:creationId xmlns:a16="http://schemas.microsoft.com/office/drawing/2014/main" id="{6123FC24-7555-4287-8255-3A272A26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227012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209" name="Rectangle 17">
            <a:extLst>
              <a:ext uri="{FF2B5EF4-FFF2-40B4-BE49-F238E27FC236}">
                <a16:creationId xmlns:a16="http://schemas.microsoft.com/office/drawing/2014/main" id="{9E967005-423D-4B1E-B708-63B16CEE6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938" y="0"/>
            <a:ext cx="8542337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>
            <a:extLst>
              <a:ext uri="{FF2B5EF4-FFF2-40B4-BE49-F238E27FC236}">
                <a16:creationId xmlns:a16="http://schemas.microsoft.com/office/drawing/2014/main" id="{88AA0CE4-21C6-4DA2-8A31-499B71ACD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033588"/>
            <a:ext cx="6024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PINTAR</a:t>
            </a:r>
          </a:p>
        </p:txBody>
      </p:sp>
      <p:sp>
        <p:nvSpPr>
          <p:cNvPr id="265219" name="Text Box 3">
            <a:extLst>
              <a:ext uri="{FF2B5EF4-FFF2-40B4-BE49-F238E27FC236}">
                <a16:creationId xmlns:a16="http://schemas.microsoft.com/office/drawing/2014/main" id="{5510D9D9-BB22-46FE-8A53-2B6C45EFD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84738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Pinceles y brochas</a:t>
            </a:r>
          </a:p>
        </p:txBody>
      </p:sp>
      <p:sp>
        <p:nvSpPr>
          <p:cNvPr id="265220" name="Text Box 4">
            <a:extLst>
              <a:ext uri="{FF2B5EF4-FFF2-40B4-BE49-F238E27FC236}">
                <a16:creationId xmlns:a16="http://schemas.microsoft.com/office/drawing/2014/main" id="{281C9AAB-0783-49CD-9073-DA57DA157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5026025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Espátula</a:t>
            </a:r>
          </a:p>
        </p:txBody>
      </p:sp>
      <p:pic>
        <p:nvPicPr>
          <p:cNvPr id="265221" name="Picture 5">
            <a:extLst>
              <a:ext uri="{FF2B5EF4-FFF2-40B4-BE49-F238E27FC236}">
                <a16:creationId xmlns:a16="http://schemas.microsoft.com/office/drawing/2014/main" id="{FD6E1053-ACF0-46C9-9B4D-AEB664615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019425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5222" name="Picture 6">
            <a:extLst>
              <a:ext uri="{FF2B5EF4-FFF2-40B4-BE49-F238E27FC236}">
                <a16:creationId xmlns:a16="http://schemas.microsoft.com/office/drawing/2014/main" id="{FDA788E6-EE19-49CD-87DB-7BB15DDA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063875"/>
            <a:ext cx="12414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23" name="Rectangle 7">
            <a:extLst>
              <a:ext uri="{FF2B5EF4-FFF2-40B4-BE49-F238E27FC236}">
                <a16:creationId xmlns:a16="http://schemas.microsoft.com/office/drawing/2014/main" id="{080126B1-C008-43D3-8EB1-3E6BD4900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6050" y="142875"/>
            <a:ext cx="855186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>
            <a:extLst>
              <a:ext uri="{FF2B5EF4-FFF2-40B4-BE49-F238E27FC236}">
                <a16:creationId xmlns:a16="http://schemas.microsoft.com/office/drawing/2014/main" id="{CF7E51A0-FEB0-4165-9B85-5005A75F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033588"/>
            <a:ext cx="511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UNIR</a:t>
            </a:r>
          </a:p>
        </p:txBody>
      </p:sp>
      <p:sp>
        <p:nvSpPr>
          <p:cNvPr id="266243" name="Text Box 3">
            <a:extLst>
              <a:ext uri="{FF2B5EF4-FFF2-40B4-BE49-F238E27FC236}">
                <a16:creationId xmlns:a16="http://schemas.microsoft.com/office/drawing/2014/main" id="{8B3021DC-B2A0-4A67-8D7A-28DEF15E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5110163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Remachadora</a:t>
            </a:r>
          </a:p>
        </p:txBody>
      </p:sp>
      <p:sp>
        <p:nvSpPr>
          <p:cNvPr id="266244" name="Text Box 4">
            <a:extLst>
              <a:ext uri="{FF2B5EF4-FFF2-40B4-BE49-F238E27FC236}">
                <a16:creationId xmlns:a16="http://schemas.microsoft.com/office/drawing/2014/main" id="{4B4255DC-033D-4DB0-A2D0-91DF82035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581025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Soldador</a:t>
            </a:r>
          </a:p>
        </p:txBody>
      </p:sp>
      <p:sp>
        <p:nvSpPr>
          <p:cNvPr id="266245" name="Text Box 5">
            <a:extLst>
              <a:ext uri="{FF2B5EF4-FFF2-40B4-BE49-F238E27FC236}">
                <a16:creationId xmlns:a16="http://schemas.microsoft.com/office/drawing/2014/main" id="{CFDE61DE-E8A3-43F5-99B9-4A4A14AFD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0588" y="4402138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Pegamento</a:t>
            </a:r>
          </a:p>
        </p:txBody>
      </p:sp>
      <p:sp>
        <p:nvSpPr>
          <p:cNvPr id="266246" name="Text Box 6">
            <a:extLst>
              <a:ext uri="{FF2B5EF4-FFF2-40B4-BE49-F238E27FC236}">
                <a16:creationId xmlns:a16="http://schemas.microsoft.com/office/drawing/2014/main" id="{D690F4E4-3121-4F2A-935B-717EF44D1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3468688"/>
            <a:ext cx="2312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Pistola termofusible</a:t>
            </a:r>
          </a:p>
        </p:txBody>
      </p:sp>
      <p:pic>
        <p:nvPicPr>
          <p:cNvPr id="266247" name="Picture 7" descr="Foto de un par de soldadores">
            <a:extLst>
              <a:ext uri="{FF2B5EF4-FFF2-40B4-BE49-F238E27FC236}">
                <a16:creationId xmlns:a16="http://schemas.microsoft.com/office/drawing/2014/main" id="{172D88EB-230A-47C1-8ADE-262E6F45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450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8" name="Picture 8" descr="Foto de un soldador sobre un soporte">
            <a:extLst>
              <a:ext uri="{FF2B5EF4-FFF2-40B4-BE49-F238E27FC236}">
                <a16:creationId xmlns:a16="http://schemas.microsoft.com/office/drawing/2014/main" id="{FD1D14CC-C596-46F7-9ECE-964254E4C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47323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9" name="Picture 9" descr="Foto de una remachadora">
            <a:extLst>
              <a:ext uri="{FF2B5EF4-FFF2-40B4-BE49-F238E27FC236}">
                <a16:creationId xmlns:a16="http://schemas.microsoft.com/office/drawing/2014/main" id="{C10CCEBE-BD63-40E7-ABEA-C5DCAD40C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0132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0" name="Picture 10" descr="Foto de un conjunto de remaches">
            <a:extLst>
              <a:ext uri="{FF2B5EF4-FFF2-40B4-BE49-F238E27FC236}">
                <a16:creationId xmlns:a16="http://schemas.microsoft.com/office/drawing/2014/main" id="{BB374A52-FEAB-43DB-8891-496AC4627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00208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1" name="Picture 11" descr="Foto de una pistola conm la barra de cola caliente preparada">
            <a:extLst>
              <a:ext uri="{FF2B5EF4-FFF2-40B4-BE49-F238E27FC236}">
                <a16:creationId xmlns:a16="http://schemas.microsoft.com/office/drawing/2014/main" id="{86DBA95D-50EC-439F-A53B-DFEC6CDD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5066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2" name="Picture 12" descr="Foto de una pistola de cola caliente y una barra">
            <a:extLst>
              <a:ext uri="{FF2B5EF4-FFF2-40B4-BE49-F238E27FC236}">
                <a16:creationId xmlns:a16="http://schemas.microsoft.com/office/drawing/2014/main" id="{D64321D0-94D0-483B-AA72-B980E0859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250666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3" name="Picture 13" descr="Foto de un tubo de cola de contacto">
            <a:extLst>
              <a:ext uri="{FF2B5EF4-FFF2-40B4-BE49-F238E27FC236}">
                <a16:creationId xmlns:a16="http://schemas.microsoft.com/office/drawing/2014/main" id="{4D3084A7-CADF-4785-99ED-3604B528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33353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4" name="Picture 14" descr="Foto de un bote de cola de carpintero">
            <a:extLst>
              <a:ext uri="{FF2B5EF4-FFF2-40B4-BE49-F238E27FC236}">
                <a16:creationId xmlns:a16="http://schemas.microsoft.com/office/drawing/2014/main" id="{D49ADAE2-447D-4084-8679-6ACA0671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3337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5" name="Rectangle 15">
            <a:extLst>
              <a:ext uri="{FF2B5EF4-FFF2-40B4-BE49-F238E27FC236}">
                <a16:creationId xmlns:a16="http://schemas.microsoft.com/office/drawing/2014/main" id="{C9AFCCD1-8146-4E98-8606-751F46E98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938" y="142875"/>
            <a:ext cx="8562975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>
            <a:extLst>
              <a:ext uri="{FF2B5EF4-FFF2-40B4-BE49-F238E27FC236}">
                <a16:creationId xmlns:a16="http://schemas.microsoft.com/office/drawing/2014/main" id="{019A2697-2EE9-4750-B4F3-F59A9E8D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1743075"/>
            <a:ext cx="5648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APRETAR</a:t>
            </a:r>
          </a:p>
        </p:txBody>
      </p:sp>
      <p:sp>
        <p:nvSpPr>
          <p:cNvPr id="267267" name="Text Box 3">
            <a:extLst>
              <a:ext uri="{FF2B5EF4-FFF2-40B4-BE49-F238E27FC236}">
                <a16:creationId xmlns:a16="http://schemas.microsoft.com/office/drawing/2014/main" id="{99D4DE94-0EAD-4DA9-8BCC-0D32CEDA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3800475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Destornilladores</a:t>
            </a:r>
          </a:p>
        </p:txBody>
      </p:sp>
      <p:pic>
        <p:nvPicPr>
          <p:cNvPr id="267268" name="Picture 4">
            <a:extLst>
              <a:ext uri="{FF2B5EF4-FFF2-40B4-BE49-F238E27FC236}">
                <a16:creationId xmlns:a16="http://schemas.microsoft.com/office/drawing/2014/main" id="{9061C05C-7B57-4979-807C-4D27DA8B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1955800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269" name="Picture 5" descr="Foto de un juego de destornilladores de diferentes tamaños">
            <a:extLst>
              <a:ext uri="{FF2B5EF4-FFF2-40B4-BE49-F238E27FC236}">
                <a16:creationId xmlns:a16="http://schemas.microsoft.com/office/drawing/2014/main" id="{8B6DEEBA-09A2-4B2C-A23D-80A0B8AC3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22590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0" name="Picture 6" descr="Foto de dos llaves alle de diferente tamaño">
            <a:extLst>
              <a:ext uri="{FF2B5EF4-FFF2-40B4-BE49-F238E27FC236}">
                <a16:creationId xmlns:a16="http://schemas.microsoft.com/office/drawing/2014/main" id="{0619B0B3-9973-4D0C-A105-7D2846544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8511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1" name="Picture 7" descr="Juego de llaves allen en herramienta multiusos">
            <a:extLst>
              <a:ext uri="{FF2B5EF4-FFF2-40B4-BE49-F238E27FC236}">
                <a16:creationId xmlns:a16="http://schemas.microsoft.com/office/drawing/2014/main" id="{1599861D-8486-4166-A004-DCE21F37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840038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2" name="Text Box 8">
            <a:extLst>
              <a:ext uri="{FF2B5EF4-FFF2-40B4-BE49-F238E27FC236}">
                <a16:creationId xmlns:a16="http://schemas.microsoft.com/office/drawing/2014/main" id="{B5CD4339-6470-4A82-AAD8-ABDDD41A0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962400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Llave Allen</a:t>
            </a:r>
          </a:p>
        </p:txBody>
      </p:sp>
      <p:pic>
        <p:nvPicPr>
          <p:cNvPr id="267273" name="Picture 9" descr="Otra foto de dos llaves fijas de diferente tamaño">
            <a:extLst>
              <a:ext uri="{FF2B5EF4-FFF2-40B4-BE49-F238E27FC236}">
                <a16:creationId xmlns:a16="http://schemas.microsoft.com/office/drawing/2014/main" id="{54B73EBB-E926-4C7B-B097-E8F28CE70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965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4" name="Text Box 10">
            <a:extLst>
              <a:ext uri="{FF2B5EF4-FFF2-40B4-BE49-F238E27FC236}">
                <a16:creationId xmlns:a16="http://schemas.microsoft.com/office/drawing/2014/main" id="{BB23FB8E-DB36-4860-AA2A-7014556A2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5954713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Llave fija</a:t>
            </a:r>
          </a:p>
        </p:txBody>
      </p:sp>
      <p:pic>
        <p:nvPicPr>
          <p:cNvPr id="267275" name="Picture 11" descr="Foto de dos llaves grifa de diferente tamaño">
            <a:extLst>
              <a:ext uri="{FF2B5EF4-FFF2-40B4-BE49-F238E27FC236}">
                <a16:creationId xmlns:a16="http://schemas.microsoft.com/office/drawing/2014/main" id="{BC171237-D79E-417B-B45D-05A8B4F9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227012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6" name="Text Box 12">
            <a:extLst>
              <a:ext uri="{FF2B5EF4-FFF2-40B4-BE49-F238E27FC236}">
                <a16:creationId xmlns:a16="http://schemas.microsoft.com/office/drawing/2014/main" id="{D01316FD-E389-4E33-B5EF-215E3519A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32898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Llave grifa</a:t>
            </a:r>
          </a:p>
        </p:txBody>
      </p:sp>
      <p:pic>
        <p:nvPicPr>
          <p:cNvPr id="267277" name="Picture 13" descr="Foto de dos llaves inglesas de diferente tamaño">
            <a:extLst>
              <a:ext uri="{FF2B5EF4-FFF2-40B4-BE49-F238E27FC236}">
                <a16:creationId xmlns:a16="http://schemas.microsoft.com/office/drawing/2014/main" id="{02737710-A5FD-40F2-91D7-81F6DA07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367213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8" name="Text Box 14">
            <a:extLst>
              <a:ext uri="{FF2B5EF4-FFF2-40B4-BE49-F238E27FC236}">
                <a16:creationId xmlns:a16="http://schemas.microsoft.com/office/drawing/2014/main" id="{B94B2852-F7E3-43EE-B8DF-BBDD2F7B4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338" y="5437188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Llave inglesa</a:t>
            </a:r>
          </a:p>
        </p:txBody>
      </p:sp>
      <p:pic>
        <p:nvPicPr>
          <p:cNvPr id="267279" name="Picture 15" descr="Otra foto de una llave de tubo">
            <a:extLst>
              <a:ext uri="{FF2B5EF4-FFF2-40B4-BE49-F238E27FC236}">
                <a16:creationId xmlns:a16="http://schemas.microsoft.com/office/drawing/2014/main" id="{EE3FEFE5-D8E9-41B3-869E-F0A712912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45452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80" name="Picture 16" descr="Foto de un juego de llaves de tubo">
            <a:extLst>
              <a:ext uri="{FF2B5EF4-FFF2-40B4-BE49-F238E27FC236}">
                <a16:creationId xmlns:a16="http://schemas.microsoft.com/office/drawing/2014/main" id="{41853A92-C4FF-48E2-A530-B463F930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4486275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81" name="Text Box 17">
            <a:extLst>
              <a:ext uri="{FF2B5EF4-FFF2-40B4-BE49-F238E27FC236}">
                <a16:creationId xmlns:a16="http://schemas.microsoft.com/office/drawing/2014/main" id="{EEFB6B2B-C60C-457D-9FE3-7C90B63E9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775" y="555783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Llave de tubo</a:t>
            </a:r>
          </a:p>
        </p:txBody>
      </p:sp>
      <p:sp>
        <p:nvSpPr>
          <p:cNvPr id="267282" name="Rectangle 18">
            <a:extLst>
              <a:ext uri="{FF2B5EF4-FFF2-40B4-BE49-F238E27FC236}">
                <a16:creationId xmlns:a16="http://schemas.microsoft.com/office/drawing/2014/main" id="{376C0BB9-D0CA-42A5-8018-B2BF1239BA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69791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ext Box 2">
            <a:extLst>
              <a:ext uri="{FF2B5EF4-FFF2-40B4-BE49-F238E27FC236}">
                <a16:creationId xmlns:a16="http://schemas.microsoft.com/office/drawing/2014/main" id="{BADFD5A7-7764-4F89-B57F-F328F32F8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2033588"/>
            <a:ext cx="516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CLAVAR</a:t>
            </a:r>
          </a:p>
        </p:txBody>
      </p:sp>
      <p:sp>
        <p:nvSpPr>
          <p:cNvPr id="268291" name="Text Box 3">
            <a:extLst>
              <a:ext uri="{FF2B5EF4-FFF2-40B4-BE49-F238E27FC236}">
                <a16:creationId xmlns:a16="http://schemas.microsoft.com/office/drawing/2014/main" id="{F7D2C581-F250-43E2-8BEF-1F33B7E12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884738"/>
            <a:ext cx="2312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Martillos</a:t>
            </a:r>
          </a:p>
        </p:txBody>
      </p:sp>
      <p:sp>
        <p:nvSpPr>
          <p:cNvPr id="268292" name="Text Box 4">
            <a:extLst>
              <a:ext uri="{FF2B5EF4-FFF2-40B4-BE49-F238E27FC236}">
                <a16:creationId xmlns:a16="http://schemas.microsoft.com/office/drawing/2014/main" id="{704CF685-F4F2-45AE-B764-1C776CCE5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5314950"/>
            <a:ext cx="2312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Maza de caucho</a:t>
            </a:r>
          </a:p>
        </p:txBody>
      </p:sp>
      <p:sp>
        <p:nvSpPr>
          <p:cNvPr id="268293" name="Text Box 5">
            <a:extLst>
              <a:ext uri="{FF2B5EF4-FFF2-40B4-BE49-F238E27FC236}">
                <a16:creationId xmlns:a16="http://schemas.microsoft.com/office/drawing/2014/main" id="{8EEBB126-29ED-4353-95B4-CAA638501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5184775"/>
            <a:ext cx="2312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Maza</a:t>
            </a:r>
          </a:p>
        </p:txBody>
      </p:sp>
      <p:pic>
        <p:nvPicPr>
          <p:cNvPr id="268294" name="Picture 6">
            <a:extLst>
              <a:ext uri="{FF2B5EF4-FFF2-40B4-BE49-F238E27FC236}">
                <a16:creationId xmlns:a16="http://schemas.microsoft.com/office/drawing/2014/main" id="{96E52ADD-76CC-413B-B8BA-B74F2612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160713"/>
            <a:ext cx="10953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5" name="Picture 7">
            <a:extLst>
              <a:ext uri="{FF2B5EF4-FFF2-40B4-BE49-F238E27FC236}">
                <a16:creationId xmlns:a16="http://schemas.microsoft.com/office/drawing/2014/main" id="{2A5BBA54-A5B2-4EE1-A2C0-E409E5E5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327400"/>
            <a:ext cx="146208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6" name="Picture 8">
            <a:extLst>
              <a:ext uri="{FF2B5EF4-FFF2-40B4-BE49-F238E27FC236}">
                <a16:creationId xmlns:a16="http://schemas.microsoft.com/office/drawing/2014/main" id="{292DACFA-8D06-40B4-AD87-471D19BA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3076575"/>
            <a:ext cx="1057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7" name="Picture 9">
            <a:extLst>
              <a:ext uri="{FF2B5EF4-FFF2-40B4-BE49-F238E27FC236}">
                <a16:creationId xmlns:a16="http://schemas.microsoft.com/office/drawing/2014/main" id="{36A3CD91-C310-4295-BB2F-D6B7735E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3133725"/>
            <a:ext cx="15732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8" name="Rectangle 10">
            <a:extLst>
              <a:ext uri="{FF2B5EF4-FFF2-40B4-BE49-F238E27FC236}">
                <a16:creationId xmlns:a16="http://schemas.microsoft.com/office/drawing/2014/main" id="{146FF5F4-503B-40D3-894B-17505D6FD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869791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>
            <a:extLst>
              <a:ext uri="{FF2B5EF4-FFF2-40B4-BE49-F238E27FC236}">
                <a16:creationId xmlns:a16="http://schemas.microsoft.com/office/drawing/2014/main" id="{ED7DE1FE-5274-4507-A195-0114D75D1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752600"/>
            <a:ext cx="70040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HERRAMIENTAS PARA TALLAR O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s-ES" altLang="es-ES" sz="2400" i="1">
                <a:solidFill>
                  <a:srgbClr val="990000"/>
                </a:solidFill>
                <a:latin typeface="Comic Sans MS" panose="030F0702030302020204" pitchFamily="66" charset="0"/>
              </a:rPr>
              <a:t>  REBAJAR LA MADERA</a:t>
            </a:r>
          </a:p>
        </p:txBody>
      </p:sp>
      <p:sp>
        <p:nvSpPr>
          <p:cNvPr id="269315" name="Text Box 3">
            <a:extLst>
              <a:ext uri="{FF2B5EF4-FFF2-40B4-BE49-F238E27FC236}">
                <a16:creationId xmlns:a16="http://schemas.microsoft.com/office/drawing/2014/main" id="{B598F85C-A818-4DCC-96DB-7045EF298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5595938"/>
            <a:ext cx="2312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>
                <a:latin typeface="Comic Sans MS" panose="030F0702030302020204" pitchFamily="66" charset="0"/>
              </a:rPr>
              <a:t>Escoplo</a:t>
            </a:r>
          </a:p>
        </p:txBody>
      </p:sp>
      <p:pic>
        <p:nvPicPr>
          <p:cNvPr id="269316" name="Picture 4">
            <a:extLst>
              <a:ext uri="{FF2B5EF4-FFF2-40B4-BE49-F238E27FC236}">
                <a16:creationId xmlns:a16="http://schemas.microsoft.com/office/drawing/2014/main" id="{535E600F-60C0-4FE1-8599-F6863F8F6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363913"/>
            <a:ext cx="23701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7" name="Rectangle 5">
            <a:extLst>
              <a:ext uri="{FF2B5EF4-FFF2-40B4-BE49-F238E27FC236}">
                <a16:creationId xmlns:a16="http://schemas.microsoft.com/office/drawing/2014/main" id="{7B4FC3C9-2969-4B76-9427-7BC50EA71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142875"/>
            <a:ext cx="8443913" cy="1371600"/>
          </a:xfrm>
          <a:noFill/>
          <a:ln/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B. Las herramientas en el taller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68F56AA2-4BEC-4E78-A025-991FFCA91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6611" y="857250"/>
            <a:ext cx="6554390" cy="1028700"/>
          </a:xfrm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C. Seguridad en el taller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3CA3F3F3-F8F5-4BB9-B21F-097B4F39DF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8978" y="1477108"/>
            <a:ext cx="8398413" cy="499403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s-ES" altLang="es-ES" sz="1350" dirty="0"/>
              <a:t> </a:t>
            </a:r>
            <a:endParaRPr lang="es-ES" altLang="es-ES" sz="1350" b="1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165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NORMAS DE SEGURIDAD E HIGIENE EN EL TALLER:</a:t>
            </a:r>
          </a:p>
          <a:p>
            <a:pPr marL="457200" indent="-457200">
              <a:lnSpc>
                <a:spcPct val="80000"/>
              </a:lnSpc>
              <a:buNone/>
            </a:pPr>
            <a:endParaRPr lang="es-ES" altLang="es-ES" sz="1650" dirty="0">
              <a:solidFill>
                <a:srgbClr val="FF9933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No utilizar nunca una herramienta sin permiso del profesor. 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Consulta con tu profesor cualquier duda que te surja.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Comunica directamente a tu profesor cualquier lesión.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Tener cuidado con la ropa holgada, el pelo suelo, </a:t>
            </a:r>
            <a:r>
              <a:rPr lang="es-ES" altLang="es-ES" sz="1500" dirty="0" err="1">
                <a:latin typeface="Comic Sans MS" panose="030F0702030302020204" pitchFamily="66" charset="0"/>
              </a:rPr>
              <a:t>etc</a:t>
            </a:r>
            <a:r>
              <a:rPr lang="es-ES" altLang="es-ES" sz="1500" dirty="0">
                <a:latin typeface="Comic Sans MS" panose="030F0702030302020204" pitchFamily="66" charset="0"/>
              </a:rPr>
              <a:t>…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Utiliza los equipos de protección individual (guantes, gafas …) siempre que sea necesario.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No distraernos, ni distraer a los demás cuando estén utilizando las herramientas. NO ES UN JUEGO y puede resultar peligroso.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Respeta la señalización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Aprende la ubicación interna del taller, así como la ubicación de las entradas y salidas, y los elementos de seguridad (extintores, alarmas..)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Mantener la limpieza y el orden.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es-ES" altLang="es-ES" sz="1500" dirty="0">
                <a:latin typeface="Comic Sans MS" panose="030F0702030302020204" pitchFamily="66" charset="0"/>
              </a:rPr>
              <a:t>Al final de la clase, al terminar con las herramientas, deben quedar colocadas en su sitio.</a:t>
            </a:r>
          </a:p>
          <a:p>
            <a:pPr marL="457200" indent="-457200">
              <a:lnSpc>
                <a:spcPct val="80000"/>
              </a:lnSpc>
              <a:buNone/>
            </a:pPr>
            <a:endParaRPr lang="es-ES" altLang="es-ES" sz="15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80000"/>
              </a:lnSpc>
              <a:buNone/>
            </a:pPr>
            <a:endParaRPr lang="es-ES" altLang="es-ES" sz="135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8" name="Rectangle 12">
            <a:extLst>
              <a:ext uri="{FF2B5EF4-FFF2-40B4-BE49-F238E27FC236}">
                <a16:creationId xmlns:a16="http://schemas.microsoft.com/office/drawing/2014/main" id="{5F43EACD-7E7C-4252-830F-7DE19E35E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33350"/>
            <a:ext cx="8229600" cy="1371600"/>
          </a:xfrm>
        </p:spPr>
        <p:txBody>
          <a:bodyPr/>
          <a:lstStyle/>
          <a:p>
            <a:r>
              <a:rPr lang="es-ES" altLang="es-ES" dirty="0">
                <a:latin typeface="Comic Sans MS" panose="030F0702030302020204" pitchFamily="66" charset="0"/>
              </a:rPr>
              <a:t>2. Tecnología y necesidades humanas</a:t>
            </a:r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73577F91-60C0-43FF-B3C1-6D87DA7626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2113" y="1808163"/>
            <a:ext cx="8229600" cy="55070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800">
                <a:latin typeface="Comic Sans MS" panose="030F0702030302020204" pitchFamily="66" charset="0"/>
              </a:rPr>
              <a:t>Vivimos rodeados de objetos que con ayuda de la Tecnología, han sido creados para </a:t>
            </a:r>
            <a:r>
              <a:rPr lang="es-ES" altLang="es-ES" sz="2800" u="sng">
                <a:latin typeface="Comic Sans MS" panose="030F0702030302020204" pitchFamily="66" charset="0"/>
              </a:rPr>
              <a:t>resolver un problema o satisfacer una necesidad</a:t>
            </a:r>
            <a:r>
              <a:rPr lang="es-ES" altLang="es-ES" sz="280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s-ES" altLang="es-ES" sz="2800">
                <a:latin typeface="Comic Sans MS" panose="030F0702030302020204" pitchFamily="66" charset="0"/>
              </a:rPr>
              <a:t> </a:t>
            </a:r>
            <a:endParaRPr lang="es-ES" altLang="es-ES" sz="2800" i="1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800">
                <a:latin typeface="Comic Sans MS" panose="030F0702030302020204" pitchFamily="66" charset="0"/>
              </a:rPr>
              <a:t>Los ordenadores, sistemas de comunicaciones y modernos transportes, son producto de las Nuevas Tecnologías.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" altLang="es-ES" sz="2800">
                <a:latin typeface="Comic Sans MS" panose="030F0702030302020204" pitchFamily="66" charset="0"/>
              </a:rPr>
              <a:t>Gracias al quehacer tecnológico se van introduciendo mejoras o innovaciones en el funcionamiento y aspecto de objetos ya conocidos.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s-ES" altLang="es-E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historia de la tecnologia-evolucion3">
            <a:extLst>
              <a:ext uri="{FF2B5EF4-FFF2-40B4-BE49-F238E27FC236}">
                <a16:creationId xmlns:a16="http://schemas.microsoft.com/office/drawing/2014/main" id="{35737600-3967-4B6D-9ED1-1DF6E1DE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4663"/>
            <a:ext cx="8548688" cy="5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5" name="Rectangle 5">
            <a:extLst>
              <a:ext uri="{FF2B5EF4-FFF2-40B4-BE49-F238E27FC236}">
                <a16:creationId xmlns:a16="http://schemas.microsoft.com/office/drawing/2014/main" id="{8FCE1365-CC32-4D3F-A3A3-72F4FE0F7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563" y="133350"/>
            <a:ext cx="8229600" cy="1371600"/>
          </a:xfrm>
        </p:spPr>
        <p:txBody>
          <a:bodyPr/>
          <a:lstStyle/>
          <a:p>
            <a:r>
              <a:rPr lang="es-ES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2. Tecnología y necesidades humanas</a:t>
            </a:r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FB215E1-9F6E-458D-AF6A-1CF377A4DA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12913"/>
            <a:ext cx="82296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El mal uso de la Tecnología también ha creado problemas que antes no existían, el </a:t>
            </a:r>
            <a:r>
              <a:rPr lang="es-ES" altLang="es-ES" sz="2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deterioro del  medio natural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el </a:t>
            </a:r>
            <a:r>
              <a:rPr lang="es-ES" altLang="es-ES" sz="2800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agotamiento de los recursos energéticos</a:t>
            </a:r>
            <a:r>
              <a:rPr lang="es-ES" altLang="es-ES" sz="28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, la existencia de armas de destrucción masiva, o la desigualdad cada vez más grande entre unos países y otros, son algunos de ellos.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es-ES" sz="2800" dirty="0">
                <a:effectLst/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es-ES" altLang="es-ES" sz="2800" dirty="0"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6E691DBA-6F99-4168-BDB7-4A40E0D7D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s-ES" altLang="es-ES" dirty="0">
                <a:solidFill>
                  <a:srgbClr val="FF0000"/>
                </a:solidFill>
                <a:latin typeface="Comic Sans MS" panose="030F0702030302020204" pitchFamily="66" charset="0"/>
              </a:rPr>
              <a:t>3. El proceso tecnológico</a:t>
            </a:r>
            <a:endParaRPr lang="es-ES" altLang="es-ES" dirty="0">
              <a:solidFill>
                <a:srgbClr val="FF0000"/>
              </a:solidFill>
            </a:endParaRP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15249755-BCF1-4B31-84D5-C7768EA1AE7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836738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800" b="1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 Tecnología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tiene una forma característica de solventar los problemas y necesidades del hombre, es lo que denominamos </a:t>
            </a:r>
            <a:r>
              <a:rPr lang="es-ES" altLang="es-ES" sz="2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el </a:t>
            </a:r>
            <a:r>
              <a:rPr lang="es-ES" altLang="es-ES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proceso tecnológico.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s-ES" altLang="es-ES" sz="2800" b="1" i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sz="2800" b="1" i="1" dirty="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altLang="es-ES" sz="2800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 proceso tecnológico</a:t>
            </a:r>
            <a:r>
              <a:rPr lang="es-ES" altLang="es-ES" sz="2800" dirty="0">
                <a:latin typeface="Comic Sans MS" panose="030F0702030302020204" pitchFamily="66" charset="0"/>
              </a:rPr>
              <a:t> o </a:t>
            </a:r>
            <a:r>
              <a:rPr lang="es-ES" altLang="es-ES" sz="2800" i="1" u="sng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método de proyectos</a:t>
            </a:r>
            <a:r>
              <a:rPr lang="es-ES" altLang="es-ES" sz="2800" dirty="0">
                <a:latin typeface="Comic Sans MS" panose="030F0702030302020204" pitchFamily="66" charset="0"/>
              </a:rPr>
              <a:t> </a:t>
            </a: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es el camino a seguir desde que aparece un problema hasta que obtenemos un objeto que lo soluciona. En él podemos diferenciar las fases siguientes: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>
            <a:extLst>
              <a:ext uri="{FF2B5EF4-FFF2-40B4-BE49-F238E27FC236}">
                <a16:creationId xmlns:a16="http://schemas.microsoft.com/office/drawing/2014/main" id="{F8FEF431-5134-4461-A22A-6C521F2A49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317500"/>
            <a:ext cx="7732713" cy="6326188"/>
            <a:chOff x="432" y="2592"/>
            <a:chExt cx="1440" cy="3740"/>
          </a:xfrm>
        </p:grpSpPr>
        <p:cxnSp>
          <p:nvCxnSpPr>
            <p:cNvPr id="1028" name="_s1028">
              <a:extLst>
                <a:ext uri="{FF2B5EF4-FFF2-40B4-BE49-F238E27FC236}">
                  <a16:creationId xmlns:a16="http://schemas.microsoft.com/office/drawing/2014/main" id="{DB17B0FD-68A1-4711-9D22-DB036F58FD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971" y="3967"/>
              <a:ext cx="144" cy="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>
              <a:extLst>
                <a:ext uri="{FF2B5EF4-FFF2-40B4-BE49-F238E27FC236}">
                  <a16:creationId xmlns:a16="http://schemas.microsoft.com/office/drawing/2014/main" id="{6037FF98-05B4-45A1-BD6A-565A48A515C8}"/>
                </a:ext>
              </a:extLst>
            </p:cNvPr>
            <p:cNvCxnSpPr>
              <a:cxnSpLocks noChangeShapeType="1"/>
              <a:stCxn id="13" idx="1"/>
              <a:endCxn id="5" idx="2"/>
            </p:cNvCxnSpPr>
            <p:nvPr/>
          </p:nvCxnSpPr>
          <p:spPr bwMode="auto">
            <a:xfrm rot="10800000">
              <a:off x="864" y="2880"/>
              <a:ext cx="144" cy="330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>
              <a:extLst>
                <a:ext uri="{FF2B5EF4-FFF2-40B4-BE49-F238E27FC236}">
                  <a16:creationId xmlns:a16="http://schemas.microsoft.com/office/drawing/2014/main" id="{457A311E-4B1B-4124-825D-46438CE67869}"/>
                </a:ext>
              </a:extLst>
            </p:cNvPr>
            <p:cNvCxnSpPr>
              <a:cxnSpLocks noChangeShapeType="1"/>
              <a:stCxn id="11" idx="1"/>
              <a:endCxn id="5" idx="2"/>
            </p:cNvCxnSpPr>
            <p:nvPr/>
          </p:nvCxnSpPr>
          <p:spPr bwMode="auto">
            <a:xfrm rot="10800000">
              <a:off x="864" y="2880"/>
              <a:ext cx="144" cy="287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>
              <a:extLst>
                <a:ext uri="{FF2B5EF4-FFF2-40B4-BE49-F238E27FC236}">
                  <a16:creationId xmlns:a16="http://schemas.microsoft.com/office/drawing/2014/main" id="{9921479C-C49D-4D45-964C-76AAAB4262DE}"/>
                </a:ext>
              </a:extLst>
            </p:cNvPr>
            <p:cNvCxnSpPr>
              <a:cxnSpLocks noChangeShapeType="1"/>
              <a:stCxn id="10" idx="1"/>
              <a:endCxn id="5" idx="2"/>
            </p:cNvCxnSpPr>
            <p:nvPr/>
          </p:nvCxnSpPr>
          <p:spPr bwMode="auto">
            <a:xfrm rot="10800000">
              <a:off x="864" y="2880"/>
              <a:ext cx="144" cy="244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>
              <a:extLst>
                <a:ext uri="{FF2B5EF4-FFF2-40B4-BE49-F238E27FC236}">
                  <a16:creationId xmlns:a16="http://schemas.microsoft.com/office/drawing/2014/main" id="{F1F36555-7406-42B0-B960-7993BC8FAA60}"/>
                </a:ext>
              </a:extLst>
            </p:cNvPr>
            <p:cNvCxnSpPr>
              <a:cxnSpLocks noChangeShapeType="1"/>
              <a:stCxn id="9" idx="1"/>
              <a:endCxn id="5" idx="2"/>
            </p:cNvCxnSpPr>
            <p:nvPr/>
          </p:nvCxnSpPr>
          <p:spPr bwMode="auto">
            <a:xfrm rot="10800000">
              <a:off x="864" y="2880"/>
              <a:ext cx="144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>
              <a:extLst>
                <a:ext uri="{FF2B5EF4-FFF2-40B4-BE49-F238E27FC236}">
                  <a16:creationId xmlns:a16="http://schemas.microsoft.com/office/drawing/2014/main" id="{1BA067CC-64D2-4699-95A5-72780F5116B3}"/>
                </a:ext>
              </a:extLst>
            </p:cNvPr>
            <p:cNvCxnSpPr>
              <a:cxnSpLocks noChangeShapeType="1"/>
              <a:stCxn id="8" idx="1"/>
              <a:endCxn id="5" idx="2"/>
            </p:cNvCxnSpPr>
            <p:nvPr/>
          </p:nvCxnSpPr>
          <p:spPr bwMode="auto">
            <a:xfrm rot="10800000">
              <a:off x="864" y="2880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>
              <a:extLst>
                <a:ext uri="{FF2B5EF4-FFF2-40B4-BE49-F238E27FC236}">
                  <a16:creationId xmlns:a16="http://schemas.microsoft.com/office/drawing/2014/main" id="{1D8E6920-41CA-4699-ABA5-A74B72169889}"/>
                </a:ext>
              </a:extLst>
            </p:cNvPr>
            <p:cNvCxnSpPr>
              <a:cxnSpLocks noChangeShapeType="1"/>
              <a:stCxn id="7" idx="1"/>
              <a:endCxn id="5" idx="2"/>
            </p:cNvCxnSpPr>
            <p:nvPr/>
          </p:nvCxnSpPr>
          <p:spPr bwMode="auto">
            <a:xfrm rot="10800000">
              <a:off x="864" y="288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>
              <a:extLst>
                <a:ext uri="{FF2B5EF4-FFF2-40B4-BE49-F238E27FC236}">
                  <a16:creationId xmlns:a16="http://schemas.microsoft.com/office/drawing/2014/main" id="{314E58F6-E46B-4A21-8C4E-4CB700428119}"/>
                </a:ext>
              </a:extLst>
            </p:cNvPr>
            <p:cNvCxnSpPr>
              <a:cxnSpLocks noChangeShapeType="1"/>
              <a:stCxn id="6" idx="1"/>
              <a:endCxn id="5" idx="2"/>
            </p:cNvCxnSpPr>
            <p:nvPr/>
          </p:nvCxnSpPr>
          <p:spPr bwMode="auto">
            <a:xfrm rot="10800000">
              <a:off x="864" y="288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1036">
              <a:extLst>
                <a:ext uri="{FF2B5EF4-FFF2-40B4-BE49-F238E27FC236}">
                  <a16:creationId xmlns:a16="http://schemas.microsoft.com/office/drawing/2014/main" id="{9E82EA41-20DA-4017-B545-D9CDDE494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9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EL M</a:t>
              </a:r>
              <a:r>
                <a:rPr kumimoji="0" lang="es-ES" altLang="es-ES" sz="25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É</a:t>
              </a:r>
              <a:r>
                <a:rPr kumimoji="0" lang="es-ES" altLang="es-ES" sz="25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TODO DE PROYECTOS</a:t>
              </a:r>
            </a:p>
          </p:txBody>
        </p:sp>
        <p:sp>
          <p:nvSpPr>
            <p:cNvPr id="6" name="_s1037">
              <a:extLst>
                <a:ext uri="{FF2B5EF4-FFF2-40B4-BE49-F238E27FC236}">
                  <a16:creationId xmlns:a16="http://schemas.microsoft.com/office/drawing/2014/main" id="{A88A788E-A846-4B3F-A486-0D0D43F9D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02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endParaRP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1.Problema o necesidad</a:t>
              </a: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</a:endParaRPr>
            </a:p>
          </p:txBody>
        </p:sp>
        <p:sp>
          <p:nvSpPr>
            <p:cNvPr id="7" name="_s1038">
              <a:extLst>
                <a:ext uri="{FF2B5EF4-FFF2-40B4-BE49-F238E27FC236}">
                  <a16:creationId xmlns:a16="http://schemas.microsoft.com/office/drawing/2014/main" id="{D261C4FC-DC6D-475E-887A-A2C8D8C26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45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2. Planteamiento del problema</a:t>
              </a:r>
            </a:p>
          </p:txBody>
        </p:sp>
        <p:sp>
          <p:nvSpPr>
            <p:cNvPr id="8" name="_s1039">
              <a:extLst>
                <a:ext uri="{FF2B5EF4-FFF2-40B4-BE49-F238E27FC236}">
                  <a16:creationId xmlns:a16="http://schemas.microsoft.com/office/drawing/2014/main" id="{52F80907-C01C-4EF0-BE8A-99BF97874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43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4. Dise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ñ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o y elecci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ó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</a:t>
              </a: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9" name="_s1040">
              <a:extLst>
                <a:ext uri="{FF2B5EF4-FFF2-40B4-BE49-F238E27FC236}">
                  <a16:creationId xmlns:a16="http://schemas.microsoft.com/office/drawing/2014/main" id="{29DA6718-136B-435A-BEF3-217BD2AA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4752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5. Planificaci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ó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</a:t>
              </a: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_s1041">
              <a:extLst>
                <a:ext uri="{FF2B5EF4-FFF2-40B4-BE49-F238E27FC236}">
                  <a16:creationId xmlns:a16="http://schemas.microsoft.com/office/drawing/2014/main" id="{8EF7F236-79A9-4948-899E-6B867F9FD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5183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6. Construcci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ó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</a:t>
              </a: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1" name="_s1042">
              <a:extLst>
                <a:ext uri="{FF2B5EF4-FFF2-40B4-BE49-F238E27FC236}">
                  <a16:creationId xmlns:a16="http://schemas.microsoft.com/office/drawing/2014/main" id="{0E9C0AC2-BA32-4103-9A10-F5009CADB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5614"/>
              <a:ext cx="864" cy="28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7. Evaluaci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ó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</a:t>
              </a:r>
            </a:p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altLang="es-ES" sz="25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_s1043">
              <a:extLst>
                <a:ext uri="{FF2B5EF4-FFF2-40B4-BE49-F238E27FC236}">
                  <a16:creationId xmlns:a16="http://schemas.microsoft.com/office/drawing/2014/main" id="{95727F95-6CA3-43B8-82DC-E6B8BF756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38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3. B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ú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squeda de informaci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ó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</a:t>
              </a:r>
            </a:p>
          </p:txBody>
        </p:sp>
        <p:sp>
          <p:nvSpPr>
            <p:cNvPr id="13" name="_s1044">
              <a:extLst>
                <a:ext uri="{FF2B5EF4-FFF2-40B4-BE49-F238E27FC236}">
                  <a16:creationId xmlns:a16="http://schemas.microsoft.com/office/drawing/2014/main" id="{96AD9074-13D5-4657-9E6E-A1E52D700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604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>
              <a:lvl1pPr marL="457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914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371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828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marR="0" lvl="0" indent="-45720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8. Soluci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ó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 y divulgaci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 pitchFamily="34" charset="0"/>
                </a:rPr>
                <a:t>ó</a:t>
              </a:r>
              <a:r>
                <a:rPr kumimoji="0" lang="es-ES" altLang="es-ES" sz="25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2842</TotalTime>
  <Words>2276</Words>
  <Application>Microsoft Office PowerPoint</Application>
  <PresentationFormat>Presentación en pantalla (4:3)</PresentationFormat>
  <Paragraphs>342</Paragraphs>
  <Slides>47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6" baseType="lpstr">
      <vt:lpstr>Arial</vt:lpstr>
      <vt:lpstr>Arial Black</vt:lpstr>
      <vt:lpstr>Calibri</vt:lpstr>
      <vt:lpstr>Calibri Light</vt:lpstr>
      <vt:lpstr>Comic Sans MS</vt:lpstr>
      <vt:lpstr>Tahoma</vt:lpstr>
      <vt:lpstr>Times New Roman</vt:lpstr>
      <vt:lpstr>Wingdings</vt:lpstr>
      <vt:lpstr>Tema de Office</vt:lpstr>
      <vt:lpstr>UD 2: EL PROCESO TECNOLÓGICO</vt:lpstr>
      <vt:lpstr>ÍNDICE</vt:lpstr>
      <vt:lpstr>1. Introducción</vt:lpstr>
      <vt:lpstr>1. Introducción</vt:lpstr>
      <vt:lpstr>2. Tecnología y necesidades humanas</vt:lpstr>
      <vt:lpstr>Presentación de PowerPoint</vt:lpstr>
      <vt:lpstr>2. Tecnología y necesidades humanas</vt:lpstr>
      <vt:lpstr>3. El proceso tecnológico</vt:lpstr>
      <vt:lpstr>Presentación de PowerPoint</vt:lpstr>
      <vt:lpstr>3. El proceso tecnológico</vt:lpstr>
      <vt:lpstr>3. El proceso tecnológico</vt:lpstr>
      <vt:lpstr>3. El proceso tecnológico</vt:lpstr>
      <vt:lpstr>3. El proceso tecnológico</vt:lpstr>
      <vt:lpstr>3. El proceso tecnológico</vt:lpstr>
      <vt:lpstr>3. El proceso tecnológico</vt:lpstr>
      <vt:lpstr>4. Análisis de objetos</vt:lpstr>
      <vt:lpstr>4. Análisis de objetos</vt:lpstr>
      <vt:lpstr>4. Análisis de objetos</vt:lpstr>
      <vt:lpstr> 5. El proyecto técnico</vt:lpstr>
      <vt:lpstr>5. El proyecto técnico (MEMORIA)</vt:lpstr>
      <vt:lpstr>5. El proyecto técnico (MEMORIA)</vt:lpstr>
      <vt:lpstr>5. El proyecto técnico (MEMORIA)</vt:lpstr>
      <vt:lpstr>5. El proyecto técnico</vt:lpstr>
      <vt:lpstr>Lista de materiales y lista de herramientas </vt:lpstr>
      <vt:lpstr>Proceso de trabajo</vt:lpstr>
      <vt:lpstr>Presupuesto</vt:lpstr>
      <vt:lpstr>5. El proyecto técnico</vt:lpstr>
      <vt:lpstr>PROBLEMAS PRÁCTICOS</vt:lpstr>
      <vt:lpstr>ACTIVIDADES DE AMPLIACIÓN</vt:lpstr>
      <vt:lpstr>3. El proceso tecnológico</vt:lpstr>
      <vt:lpstr>Presentación de PowerPoint</vt:lpstr>
      <vt:lpstr>ACTIVIDADES DE REFUERZO</vt:lpstr>
      <vt:lpstr>A. Organización de los grupos</vt:lpstr>
      <vt:lpstr>B. Las herramientas en el taller</vt:lpstr>
      <vt:lpstr>Presentación de PowerPoint</vt:lpstr>
      <vt:lpstr>B. Las herramientas en el taller</vt:lpstr>
      <vt:lpstr>B. Las herramientas en el taller</vt:lpstr>
      <vt:lpstr>B. Las herramientas en el taller</vt:lpstr>
      <vt:lpstr>B. Las herramientas en el taller</vt:lpstr>
      <vt:lpstr>B. Las herramientas en el taller</vt:lpstr>
      <vt:lpstr>B. Las herramientas en el taller</vt:lpstr>
      <vt:lpstr>B. Las herramientas en el taller</vt:lpstr>
      <vt:lpstr>B. Las herramientas en el taller</vt:lpstr>
      <vt:lpstr>B. Las herramientas en el taller</vt:lpstr>
      <vt:lpstr>B. Las herramientas en el taller</vt:lpstr>
      <vt:lpstr>B. Las herramientas en el taller</vt:lpstr>
      <vt:lpstr>C. Seguridad en el taller</vt:lpstr>
    </vt:vector>
  </TitlesOfParts>
  <Company>DPTO. TECNOLOGÍA - IES ZAURIN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ELECTRICIDAD</dc:title>
  <dc:creator>Beatriz Planelles y Olga Alonso</dc:creator>
  <cp:lastModifiedBy>Mayca Ferran</cp:lastModifiedBy>
  <cp:revision>315</cp:revision>
  <dcterms:created xsi:type="dcterms:W3CDTF">2000-10-07T04:16:20Z</dcterms:created>
  <dcterms:modified xsi:type="dcterms:W3CDTF">2019-11-04T17:20:51Z</dcterms:modified>
</cp:coreProperties>
</file>